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9" autoAdjust="0"/>
    <p:restoredTop sz="69742" autoAdjust="0"/>
  </p:normalViewPr>
  <p:slideViewPr>
    <p:cSldViewPr snapToGrid="0">
      <p:cViewPr varScale="1">
        <p:scale>
          <a:sx n="109" d="100"/>
          <a:sy n="109" d="100"/>
        </p:scale>
        <p:origin x="2832" y="96"/>
      </p:cViewPr>
      <p:guideLst>
        <p:guide orient="horz" pos="2160"/>
        <p:guide pos="3840"/>
      </p:guideLst>
    </p:cSldViewPr>
  </p:slideViewPr>
  <p:notesTextViewPr>
    <p:cViewPr>
      <p:scale>
        <a:sx n="1" d="1"/>
        <a:sy n="1" d="1"/>
      </p:scale>
      <p:origin x="0" y="0"/>
    </p:cViewPr>
  </p:notesTextViewPr>
  <p:notesViewPr>
    <p:cSldViewPr snapToGrid="0" showGuides="1">
      <p:cViewPr varScale="1">
        <p:scale>
          <a:sx n="81" d="100"/>
          <a:sy n="81" d="100"/>
        </p:scale>
        <p:origin x="389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F42B5-1367-42C1-999B-797D3FAD5BC4}" type="datetimeFigureOut">
              <a:rPr lang="ko-KR" altLang="en-US" smtClean="0"/>
              <a:t>2024-06-26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E4D41-8761-4145-ABD4-7C460F28D3EB}" type="slidenum">
              <a:rPr lang="ko-KR" altLang="en-US" smtClean="0"/>
              <a:t>‹#›</a:t>
            </a:fld>
            <a:endParaRPr lang="ko-KR" altLang="en-US"/>
          </a:p>
        </p:txBody>
      </p:sp>
    </p:spTree>
    <p:extLst>
      <p:ext uri="{BB962C8B-B14F-4D97-AF65-F5344CB8AC3E}">
        <p14:creationId xmlns:p14="http://schemas.microsoft.com/office/powerpoint/2010/main" val="377299783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 I am An </a:t>
            </a:r>
            <a:r>
              <a:rPr lang="en-US" altLang="ko-KR" dirty="0" err="1"/>
              <a:t>Gyeonhil</a:t>
            </a:r>
            <a:r>
              <a:rPr lang="en-US" altLang="ko-KR" dirty="0"/>
              <a:t> from the Department of Mechanical and Control Engineering, and I have written a thesis on "Optimal Design for Improving Drag and Cooling Performance of KSAE E-Mobility through CFD Analysis." Let's begin the presentation.</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1</a:t>
            </a:fld>
            <a:endParaRPr lang="ko-KR" altLang="en-US"/>
          </a:p>
        </p:txBody>
      </p:sp>
    </p:spTree>
    <p:extLst>
      <p:ext uri="{BB962C8B-B14F-4D97-AF65-F5344CB8AC3E}">
        <p14:creationId xmlns:p14="http://schemas.microsoft.com/office/powerpoint/2010/main" val="39153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indent="279400" algn="just">
              <a:lnSpc>
                <a:spcPct val="160000"/>
              </a:lnSpc>
            </a:pPr>
            <a:r>
              <a:rPr lang="en-US" altLang="ko-KR" sz="2800" dirty="0"/>
              <a:t>The boundary conditions set for the analysis are shown in Table 4. These were set assuming the vehicle was moving at a constant speed of 72 km/h, the top speed of the 2023-KSAE competition, with the wheels set to rotational motion and the tunnel walls set to no shear stress. The turbulence model used for the analysis was </a:t>
            </a:r>
            <a:r>
              <a:rPr lang="en-US" altLang="ko-KR" sz="2800" dirty="0" err="1"/>
              <a:t>Spalart-Allmaras</a:t>
            </a:r>
            <a:r>
              <a:rPr lang="en-US" altLang="ko-KR" sz="2800" dirty="0"/>
              <a:t>, which uses a single transport equation instead of the two transport equations of the SST </a:t>
            </a:r>
            <a:r>
              <a:rPr lang="ko-KR" altLang="en-US" sz="2800" dirty="0"/>
              <a:t>𝑘−𝜔 </a:t>
            </a:r>
            <a:r>
              <a:rPr lang="en-US" altLang="ko-KR" sz="2800" dirty="0"/>
              <a:t>model, resulting in lower computational costs and being specialized in predicting boundary layer flow and external flow. This model is advantageous for calculating drag according to vehicle shape and shows high accuracy suitable for the research purpose at a lower computational cost.</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10</a:t>
            </a:fld>
            <a:endParaRPr lang="ko-KR" altLang="en-US"/>
          </a:p>
        </p:txBody>
      </p:sp>
    </p:spTree>
    <p:extLst>
      <p:ext uri="{BB962C8B-B14F-4D97-AF65-F5344CB8AC3E}">
        <p14:creationId xmlns:p14="http://schemas.microsoft.com/office/powerpoint/2010/main" val="1512834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t>The CFD analysis results, applying the above analysis conditions, showed drag forces of 245[N] for the existing model, 195[N] for Improved Model 1, and 140[N] for Improved Model 2. The drag coefficients were 1.24 for the existing model, 1.03 for Improved Model 1, and 0.98 for Improved Model 2. Improved Model 1 and Improved Model 2 achieved drag reductions of 20.4% and 43% compared to the existing model, with drag coefficients improved by 17% and 21%, respectively.</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11</a:t>
            </a:fld>
            <a:endParaRPr lang="ko-KR" altLang="en-US"/>
          </a:p>
        </p:txBody>
      </p:sp>
    </p:spTree>
    <p:extLst>
      <p:ext uri="{BB962C8B-B14F-4D97-AF65-F5344CB8AC3E}">
        <p14:creationId xmlns:p14="http://schemas.microsoft.com/office/powerpoint/2010/main" val="1565565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t>Installing air vents to improve the cooling performance of electronic devices resulted in fluid passing through the narrow passages of the air vents, with a 13.5[m/s] faster and cooler fluid flow compared to the existing vehicle, confirming improved cooling performance due to air cooling.</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12</a:t>
            </a:fld>
            <a:endParaRPr lang="ko-KR" altLang="en-US"/>
          </a:p>
        </p:txBody>
      </p:sp>
    </p:spTree>
    <p:extLst>
      <p:ext uri="{BB962C8B-B14F-4D97-AF65-F5344CB8AC3E}">
        <p14:creationId xmlns:p14="http://schemas.microsoft.com/office/powerpoint/2010/main" val="3702885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800" dirty="0"/>
              <a:t>The goal of this experiment was to verify the simulation results. The wind speeds when the wind tunnel fan rotates at 25Hz, 30Hz, and 35Hz, and the drag forces of the existing model, Improved Model 1, and Improved Model 2 at these wind speeds were measured and compared to the simulation results. The components and sensors used in the wind tunnel experiment are detailed in Table 5. Due to the size limitations of the wind tunnel relative to the model size and the limitations of 3D printing, a separate test region was set. An acrylic board was processed to create a defined area where the same wind speed could be maintained within the test region. The Honeycomb structure converts the turbulent</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13</a:t>
            </a:fld>
            <a:endParaRPr lang="ko-KR" altLang="en-US"/>
          </a:p>
        </p:txBody>
      </p:sp>
    </p:spTree>
    <p:extLst>
      <p:ext uri="{BB962C8B-B14F-4D97-AF65-F5344CB8AC3E}">
        <p14:creationId xmlns:p14="http://schemas.microsoft.com/office/powerpoint/2010/main" val="3060486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wind speeds at 35[Hz], 30[Hz], and 25[Hz] rotation of the wind tunnel fan were 8.6[m/s], 7.2[m/s], and 6.1[m/s], respectively. The frontal projected areas of the existing model, Improved Model 1, and Improved Model 2 printed with a 3D printer were measured in Ansys Space Claim and found to be 0.0118[m^2], 0.0118[m^2], and 0.0073 [m^2], respectively. The air density was set to the standard air density of 1.225 [kg/m^3]. Using these values and the drag force obtained from the experiment, the drag coefficient of each model was calculated and plotted (Figures 28, 29, 30). To calculate the analysis error between the simulation and experiment, the model used in the experiment was analyzed under the same conditions as the previous simulation. The drag coefficients obtained from the simulation and experiment are shown in Figure 31.</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14</a:t>
            </a:fld>
            <a:endParaRPr lang="ko-KR" altLang="en-US"/>
          </a:p>
        </p:txBody>
      </p:sp>
    </p:spTree>
    <p:extLst>
      <p:ext uri="{BB962C8B-B14F-4D97-AF65-F5344CB8AC3E}">
        <p14:creationId xmlns:p14="http://schemas.microsoft.com/office/powerpoint/2010/main" val="3651425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800" dirty="0"/>
              <a:t>Compared to the angular shape of the existing vehicle, Improved Models 1 and 2, designed with a streamlined shape, showed drag coefficient improvements of 17% and 21%, respectively, and had lower drag due to the smaller frontal projected area. The improved drag was compared to the thrust calculated for vehicles participating in the KSAE competition using the information in Table 6. The vehicle's thrust can be calculated using the equation below. This shows that the reduced drag of 105[N] significantly affects the vehicle's driving performance. To ensure the reliability of the CFD analysis conditions, the wind tunnel experiment results were compared with the simulation results. Despite the limitations of the load cell sensor and the inconsistency of wind speeds causing disturbances in the experimental values, it was confirmed that there was no significant difference between the experimental and simulation results (Figure 31), indicating that the CFD analysis conditions were correctly configured. Furthermore, as shown in Figures 28, 29, and 30, the consistent drag coefficients of each model despite changes in wind speed entering the inlet indicate that the experimental design was correctly done.</a:t>
            </a:r>
          </a:p>
          <a:p>
            <a:r>
              <a:rPr lang="en-US" altLang="ko-KR" sz="2800" dirty="0"/>
              <a:t>The vehicle from the last competition had a drag force of 245[N] at 72[km/h] due to its angular shape and large projected area. The improved models, designed with a streamlined shape and improved large areas, achieved a drag reduction of 105[N] compared to the existing model. The reduced drag can shorten the time to reach the top speed and increase the top speed, as drag is proportional to the square of the vehicle's speed. Therefore, reducing the frontal projected area and drag coefficient maximizes the driving performance advantage. Although the regulations related to RRH limited the reduction of the frontal projected area and drag coefficient, continuous research could lead to even better performance.</a:t>
            </a:r>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15</a:t>
            </a:fld>
            <a:endParaRPr lang="ko-KR" altLang="en-US"/>
          </a:p>
        </p:txBody>
      </p:sp>
    </p:spTree>
    <p:extLst>
      <p:ext uri="{BB962C8B-B14F-4D97-AF65-F5344CB8AC3E}">
        <p14:creationId xmlns:p14="http://schemas.microsoft.com/office/powerpoint/2010/main" val="155375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table of contents is organized as follows: Research Objective, Old Model Analysis &amp; New Model Design, CFD Simulation &amp; Results, Wind Tunnel Experiment Settings &amp; Results, and Discussion.</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2</a:t>
            </a:fld>
            <a:endParaRPr lang="ko-KR" altLang="en-US"/>
          </a:p>
        </p:txBody>
      </p:sp>
    </p:spTree>
    <p:extLst>
      <p:ext uri="{BB962C8B-B14F-4D97-AF65-F5344CB8AC3E}">
        <p14:creationId xmlns:p14="http://schemas.microsoft.com/office/powerpoint/2010/main" val="352278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t>This thesis aims to improve drag reduction and electronic circuit cooling effect through CFD (Computational Fluid Dynamics) analysis of an electric vehicle for the KSAE (Korean Society of Automotive Engineers) University Student Electric Car Competition. The design of the existing vehicle has high drag and ineffective cooling of the electronic circuits. To solve these issues, a model that minimizes drag and improves electronic circuit cooling using Ansys Fluent is proposed, and wind tunnel experiments are conducted to verify the reliability of the CFD analysis results. The key factors determining vehicle drag are the projected area in the direction of fluid flow, the speed of the fluid, and the drag coefficient due to shape, as shown in this equation. The goal was to minimize drag by designing the vehicle streamlined to lower the drag coefficient (</a:t>
            </a:r>
            <a:r>
              <a:rPr lang="ko-KR" altLang="en-US" sz="1800" dirty="0"/>
              <a:t>𝐶</a:t>
            </a:r>
            <a:r>
              <a:rPr lang="en-US" altLang="ko-KR" sz="1800" dirty="0"/>
              <a:t>_</a:t>
            </a:r>
            <a:r>
              <a:rPr lang="ko-KR" altLang="en-US" sz="1800" dirty="0"/>
              <a:t>𝐷</a:t>
            </a:r>
            <a:r>
              <a:rPr lang="en-US" altLang="ko-KR" sz="1800" dirty="0"/>
              <a:t>) and reduce the projected area (</a:t>
            </a:r>
            <a:r>
              <a:rPr lang="ko-KR" altLang="en-US" sz="1800" dirty="0"/>
              <a:t>𝐴</a:t>
            </a:r>
            <a:r>
              <a:rPr lang="en-US" altLang="ko-KR" sz="1800" dirty="0"/>
              <a:t>) to minimize drag. As shown in the image above, the vehicle was designed streamlined to minimize flow separation and reduce the drag coefficient (</a:t>
            </a:r>
            <a:r>
              <a:rPr lang="ko-KR" altLang="en-US" sz="1800" dirty="0"/>
              <a:t>𝐶</a:t>
            </a:r>
            <a:r>
              <a:rPr lang="en-US" altLang="ko-KR" sz="1800" dirty="0"/>
              <a:t>_</a:t>
            </a:r>
            <a:r>
              <a:rPr lang="ko-KR" altLang="en-US" sz="1800" dirty="0"/>
              <a:t>𝐷</a:t>
            </a:r>
            <a:r>
              <a:rPr lang="en-US" altLang="ko-KR" sz="1800" dirty="0"/>
              <a:t>) and the projected area (</a:t>
            </a:r>
            <a:r>
              <a:rPr lang="ko-KR" altLang="en-US" sz="1800" dirty="0"/>
              <a:t>𝐴</a:t>
            </a:r>
            <a:r>
              <a:rPr lang="en-US" altLang="ko-KR" sz="1800" dirty="0"/>
              <a:t>) to minimize drag.</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3</a:t>
            </a:fld>
            <a:endParaRPr lang="ko-KR" altLang="en-US"/>
          </a:p>
        </p:txBody>
      </p:sp>
    </p:spTree>
    <p:extLst>
      <p:ext uri="{BB962C8B-B14F-4D97-AF65-F5344CB8AC3E}">
        <p14:creationId xmlns:p14="http://schemas.microsoft.com/office/powerpoint/2010/main" val="1996469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t>The existing vehicle that participated in the 2023 KSAE E-Mobility competition was designed without considering aerodynamic aspects. This model has a wide frontal projected area, an open structure at the front cowl causing internal flow, and an overall high drag structure due to its angular design at the front. Additionally, the rear cowl of the existing model does not effectively create airflow to cool the electronic control circuits and devices at the rear of the vehicle. Before conducting the CFD analysis, the 3D model of the existing vehicle was re-modeled. The purpose of this CFD analysis is to compare the drag according to the vehicle's shape, focusing on external rather than internal flow analysis. Therefore, in the re-modeled 3D model, internal components of the vehicle were removed, and complex shapes that could interfere with mesh generation and analysis were simplified. The hollow pipes used in frame construction were changed to solid rods to prevent meaningless enclosures from being created. During the assembly phase, physically impossible contact conditions such as surface-to-surface or surface-to-point contacts were corrected to avoid errors in the enclosure generation phase. Additionally, excessive fillet shapes on the cowl, which could reduce meshing quality, were modified to an extent that would not significantly affect the analysis results.</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4</a:t>
            </a:fld>
            <a:endParaRPr lang="ko-KR" altLang="en-US"/>
          </a:p>
        </p:txBody>
      </p:sp>
    </p:spTree>
    <p:extLst>
      <p:ext uri="{BB962C8B-B14F-4D97-AF65-F5344CB8AC3E}">
        <p14:creationId xmlns:p14="http://schemas.microsoft.com/office/powerpoint/2010/main" val="309648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t>The redesigned model retained the vehicle's frame but modified the front and rear cowls covering the frame. To address the angular design issue of the existing front cowl, the "Power 0.5" formula from the “Rocketry Nose Cone Design” was applied. Furthermore, the front and rear bumper plates, which occupied a large part of the frontal projected area, were partially removed within KSAE regulations. The existing model experienced increased drag due to vortex generation in the empty rear space of the vehicle. To improve this, a sloped rear cowl was designed to minimize the space where vortices form. Additionally, cylindrical air vents were added on both sides of the rear cowl to direct airflow over the rear electronic devices, enhancing air cooling performance.</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5</a:t>
            </a:fld>
            <a:endParaRPr lang="ko-KR" altLang="en-US"/>
          </a:p>
        </p:txBody>
      </p:sp>
    </p:spTree>
    <p:extLst>
      <p:ext uri="{BB962C8B-B14F-4D97-AF65-F5344CB8AC3E}">
        <p14:creationId xmlns:p14="http://schemas.microsoft.com/office/powerpoint/2010/main" val="28691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indent="279400" algn="just">
              <a:lnSpc>
                <a:spcPct val="160000"/>
              </a:lnSpc>
            </a:pPr>
            <a:r>
              <a:rPr lang="en-US" altLang="ko-KR" sz="1800" dirty="0"/>
              <a:t>The second improved model was designed with aerodynamic aspects in mind through changes in the frame structure. To this end, the driving position of a 170cm tall driver was changed from a sitting position to a reclined position at an angle of about 30 degrees, lowering the vehicle height to reduce the frontal projected area. The overall shape of the vehicle was designed based on the streamlined NACA Airfoil to lower the drag coefficient. The vehicle's RRH (Rear Roll Hoop) is a device necessary to protect the driver in the event of a rollover. According to the 2024-KSAE regulations, a line drawn from the RRH to the foremost frame must maintain a distance of more than 100mm from the driver's head. Considering this, the frontal projected area was reduced by lowering the driver’s position by 350mm compared to the existing vehicle while ensuring that the driver had a clear forward view and no discomfort in driving. The airfoil used for the overall design of the vehicle was chosen from three airfoil models: NACA 4412, NACA 2412, and NACA 6409. These airfoil models, known for their low drag characteristics, are used in various components such as the front end, roofline, spoiler, and wing of commercial vehicles, as well as in aircraft. The optimal airfoil model and angle of attack (AOA) for the vehicle design were found by comparing the lift-to-drag ratio and drag coefficient of the three airfoils as the angle of attack changed. The CFD software used for this was XFOIL, which has the advantage of fast computation speed by using the potential flow analysis method and a simplified 2D physical model. The table below shows the lift-to-drag ratio and drag coefficient obtained with XFOIL at different angles of attack, and the figure shows the pressure distribution at different angles of attack for each airfoil model in vector form. When the angle of attack was changed from 0° to 7°, the model with the lowest drag coefficient and negative lift-to-drag ratio was NACA 2412 (</a:t>
            </a:r>
            <a:r>
              <a:rPr lang="ko-KR" altLang="en-US" sz="1800" dirty="0"/>
              <a:t>𝛼</a:t>
            </a:r>
            <a:r>
              <a:rPr lang="en-US" altLang="ko-KR" sz="1800" dirty="0"/>
              <a:t>=−3°). The more negative the lift coefficient, the greater the downforce during driving, which increases traction and improves motor power delivery and cornering stability. However, compared to the downforce due to the vehicle's weight (-2452.5N), the shape-induced downforce does not bring significant changes, so the focus was on the low drag coefficient to determine the airfoil model. The air vents of the improved Model 2’s rear cowl were designed as ellipses to allow fluid to pass through narrow passages.</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6</a:t>
            </a:fld>
            <a:endParaRPr lang="ko-KR" altLang="en-US"/>
          </a:p>
        </p:txBody>
      </p:sp>
    </p:spTree>
    <p:extLst>
      <p:ext uri="{BB962C8B-B14F-4D97-AF65-F5344CB8AC3E}">
        <p14:creationId xmlns:p14="http://schemas.microsoft.com/office/powerpoint/2010/main" val="1043409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t>The models designed through the above improvements are shown in the photo above. The angular design of the existing model was improved with an overall streamlined design, and as can be seen in the table, the frontal projected area was significantly reduced.</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7</a:t>
            </a:fld>
            <a:endParaRPr lang="ko-KR" altLang="en-US"/>
          </a:p>
        </p:txBody>
      </p:sp>
    </p:spTree>
    <p:extLst>
      <p:ext uri="{BB962C8B-B14F-4D97-AF65-F5344CB8AC3E}">
        <p14:creationId xmlns:p14="http://schemas.microsoft.com/office/powerpoint/2010/main" val="97262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t>Setting appropriate mesh conditions in CFD analysis shows high accuracy in the analysis. Surface mesh, volume mesh, and boundary layer conditions were set with appropriate types and sizes according to the characteristics of each area of the vehicle. The BOI (Boundary of Interest) is a zone set to accurately analyze the fluid flow around the vehicle, with BOI-nearfield set to 40mm and BOI-</a:t>
            </a:r>
            <a:r>
              <a:rPr lang="en-US" altLang="ko-KR" sz="2800" dirty="0" err="1"/>
              <a:t>farfield</a:t>
            </a:r>
            <a:r>
              <a:rPr lang="en-US" altLang="ko-KR" sz="2800" dirty="0"/>
              <a:t> set to 90mm. To enable accurate fluid flow analysis of complex curved surfaces such as pipes and cowls, the curvature type was used.</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8</a:t>
            </a:fld>
            <a:endParaRPr lang="ko-KR" altLang="en-US"/>
          </a:p>
        </p:txBody>
      </p:sp>
    </p:spTree>
    <p:extLst>
      <p:ext uri="{BB962C8B-B14F-4D97-AF65-F5344CB8AC3E}">
        <p14:creationId xmlns:p14="http://schemas.microsoft.com/office/powerpoint/2010/main" val="3972240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indent="279400" algn="just">
              <a:lnSpc>
                <a:spcPct val="160000"/>
              </a:lnSpc>
            </a:pPr>
            <a:r>
              <a:rPr lang="en-US" altLang="ko-KR" sz="2800" dirty="0"/>
              <a:t>The graph below shows the skewness and orthogonal characteristics to assess the quality of the mesh. Skewness indicates how distorted a cell is from the ideal shape (cube). The closer the skewness value is to 0, the closer it is to the ideal shape, while a value closer to 1 indicates severe distortion and low mesh quality. Low skewness values are often seen in 3D models with sharp edges or excessive fillets. Orthogonal quality indicates how close the cell's edge angles are to 90 degrees. The closer the orthogonal value is to 1, the higher the mesh quality, while a value closer to 0 indicates low mesh quality. The chart below shows the skewness and orthogonal values for each cell. Small mesh sizes can result in exponentially high computational costs. Therefore, a mesh convergence process was performed to find the appropriate mesh size. This process involves repeating the analysis with various mesh sizes under the same conditions to ensure mesh convergence, meaning less than a 5% difference indicates an appropriate mesh size. As shown in the chart below, a 1.3% difference was observed between using larger mesh sizes and the conditions in the table, indicating that the mesh size conditions in the table are appropriate. The total number of cells was 2,580,000.</a:t>
            </a:r>
            <a:endParaRPr lang="ko-KR" altLang="en-US" dirty="0"/>
          </a:p>
        </p:txBody>
      </p:sp>
      <p:sp>
        <p:nvSpPr>
          <p:cNvPr id="4" name="슬라이드 번호 개체 틀 3"/>
          <p:cNvSpPr>
            <a:spLocks noGrp="1"/>
          </p:cNvSpPr>
          <p:nvPr>
            <p:ph type="sldNum" sz="quarter" idx="5"/>
          </p:nvPr>
        </p:nvSpPr>
        <p:spPr/>
        <p:txBody>
          <a:bodyPr/>
          <a:lstStyle/>
          <a:p>
            <a:fld id="{6A9E4D41-8761-4145-ABD4-7C460F28D3EB}" type="slidenum">
              <a:rPr lang="ko-KR" altLang="en-US" smtClean="0"/>
              <a:t>9</a:t>
            </a:fld>
            <a:endParaRPr lang="ko-KR" altLang="en-US"/>
          </a:p>
        </p:txBody>
      </p:sp>
    </p:spTree>
    <p:extLst>
      <p:ext uri="{BB962C8B-B14F-4D97-AF65-F5344CB8AC3E}">
        <p14:creationId xmlns:p14="http://schemas.microsoft.com/office/powerpoint/2010/main" val="191659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11855E-69C5-EFA1-0A04-2D7D1CBE5C0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D48850D-F508-DC93-3EFC-8D9A47D66F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DAB276C-8371-8FB9-BA24-8087CBCDF7E1}"/>
              </a:ext>
            </a:extLst>
          </p:cNvPr>
          <p:cNvSpPr>
            <a:spLocks noGrp="1"/>
          </p:cNvSpPr>
          <p:nvPr>
            <p:ph type="dt" sz="half" idx="10"/>
          </p:nvPr>
        </p:nvSpPr>
        <p:spPr/>
        <p:txBody>
          <a:bodyPr/>
          <a:lstStyle/>
          <a:p>
            <a:fld id="{18C06D57-F10C-4EC5-8830-42E4DB86EA31}" type="datetime1">
              <a:rPr lang="ko-KR" altLang="en-US" smtClean="0"/>
              <a:t>2024-06-26</a:t>
            </a:fld>
            <a:endParaRPr lang="ko-KR" altLang="en-US"/>
          </a:p>
        </p:txBody>
      </p:sp>
      <p:sp>
        <p:nvSpPr>
          <p:cNvPr id="5" name="바닥글 개체 틀 4">
            <a:extLst>
              <a:ext uri="{FF2B5EF4-FFF2-40B4-BE49-F238E27FC236}">
                <a16:creationId xmlns:a16="http://schemas.microsoft.com/office/drawing/2014/main" id="{530BA3D2-37FE-AE05-7253-C3286DAC1A96}"/>
              </a:ext>
            </a:extLst>
          </p:cNvPr>
          <p:cNvSpPr>
            <a:spLocks noGrp="1"/>
          </p:cNvSpPr>
          <p:nvPr>
            <p:ph type="ftr" sz="quarter" idx="11"/>
          </p:nvPr>
        </p:nvSpPr>
        <p:spPr/>
        <p:txBody>
          <a:bodyPr/>
          <a:lstStyle/>
          <a:p>
            <a:r>
              <a:rPr lang="en-US" altLang="ko-KR"/>
              <a:t>6</a:t>
            </a:r>
            <a:r>
              <a:rPr lang="ko-KR" altLang="en-US"/>
              <a:t>주차</a:t>
            </a:r>
            <a:endParaRPr lang="ko-KR" altLang="en-US" dirty="0"/>
          </a:p>
        </p:txBody>
      </p:sp>
      <p:sp>
        <p:nvSpPr>
          <p:cNvPr id="6" name="슬라이드 번호 개체 틀 5">
            <a:extLst>
              <a:ext uri="{FF2B5EF4-FFF2-40B4-BE49-F238E27FC236}">
                <a16:creationId xmlns:a16="http://schemas.microsoft.com/office/drawing/2014/main" id="{AAD62314-CC86-5C09-698B-82DEA95DD1F4}"/>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sp>
        <p:nvSpPr>
          <p:cNvPr id="7" name="직사각형 6">
            <a:extLst>
              <a:ext uri="{FF2B5EF4-FFF2-40B4-BE49-F238E27FC236}">
                <a16:creationId xmlns:a16="http://schemas.microsoft.com/office/drawing/2014/main" id="{1A376183-B646-01FD-7121-3C4F734CFA98}"/>
              </a:ext>
            </a:extLst>
          </p:cNvPr>
          <p:cNvSpPr/>
          <p:nvPr userDrawn="1"/>
        </p:nvSpPr>
        <p:spPr>
          <a:xfrm>
            <a:off x="0" y="6286070"/>
            <a:ext cx="12192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04FFB40-75D7-2889-212C-902952D397D9}"/>
              </a:ext>
            </a:extLst>
          </p:cNvPr>
          <p:cNvSpPr/>
          <p:nvPr userDrawn="1"/>
        </p:nvSpPr>
        <p:spPr>
          <a:xfrm>
            <a:off x="10064" y="539650"/>
            <a:ext cx="12192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descr="한동대학교 - 위키백과, 우리 모두의 백과사전">
            <a:extLst>
              <a:ext uri="{FF2B5EF4-FFF2-40B4-BE49-F238E27FC236}">
                <a16:creationId xmlns:a16="http://schemas.microsoft.com/office/drawing/2014/main" id="{8D234D8E-7BFD-5033-853C-C9EEA02ABD99}"/>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rcRect/>
          <a:stretch>
            <a:fillRect/>
          </a:stretch>
        </p:blipFill>
        <p:spPr bwMode="auto">
          <a:xfrm>
            <a:off x="4160520" y="1022150"/>
            <a:ext cx="3870960" cy="3870960"/>
          </a:xfrm>
          <a:prstGeom prst="rect">
            <a:avLst/>
          </a:prstGeom>
          <a:noFill/>
          <a:ln>
            <a:noFill/>
          </a:ln>
        </p:spPr>
      </p:pic>
      <p:pic>
        <p:nvPicPr>
          <p:cNvPr id="10" name="Picture 8" descr="한동대학교 logo에 대한 이미지 검색결과">
            <a:extLst>
              <a:ext uri="{FF2B5EF4-FFF2-40B4-BE49-F238E27FC236}">
                <a16:creationId xmlns:a16="http://schemas.microsoft.com/office/drawing/2014/main" id="{C05B66C3-FFF0-C991-A5E6-AAD2795AC38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668000" y="0"/>
            <a:ext cx="1497496" cy="45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2653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4FC353-872B-B373-3601-82701443396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80EB0E5-7AF7-9E58-8671-CB5D1F84B06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D909D1-E05A-5922-EEEA-EF8146253A6C}"/>
              </a:ext>
            </a:extLst>
          </p:cNvPr>
          <p:cNvSpPr>
            <a:spLocks noGrp="1"/>
          </p:cNvSpPr>
          <p:nvPr>
            <p:ph type="dt" sz="half" idx="10"/>
          </p:nvPr>
        </p:nvSpPr>
        <p:spPr/>
        <p:txBody>
          <a:bodyPr/>
          <a:lstStyle/>
          <a:p>
            <a:fld id="{655EC41C-DD36-4445-98AC-12DBA536A047}" type="datetime1">
              <a:rPr lang="ko-KR" altLang="en-US" smtClean="0"/>
              <a:t>2024-06-26</a:t>
            </a:fld>
            <a:endParaRPr lang="ko-KR" altLang="en-US"/>
          </a:p>
        </p:txBody>
      </p:sp>
      <p:sp>
        <p:nvSpPr>
          <p:cNvPr id="5" name="바닥글 개체 틀 4">
            <a:extLst>
              <a:ext uri="{FF2B5EF4-FFF2-40B4-BE49-F238E27FC236}">
                <a16:creationId xmlns:a16="http://schemas.microsoft.com/office/drawing/2014/main" id="{25A74471-9215-99A6-56DC-347A748E22FE}"/>
              </a:ext>
            </a:extLst>
          </p:cNvPr>
          <p:cNvSpPr>
            <a:spLocks noGrp="1"/>
          </p:cNvSpPr>
          <p:nvPr>
            <p:ph type="ftr" sz="quarter" idx="11"/>
          </p:nvPr>
        </p:nvSpPr>
        <p:spPr/>
        <p:txBody>
          <a:bodyPr/>
          <a:lstStyle/>
          <a:p>
            <a:r>
              <a:rPr lang="en-US" altLang="ko-KR"/>
              <a:t>6</a:t>
            </a:r>
            <a:r>
              <a:rPr lang="ko-KR" altLang="en-US"/>
              <a:t>주차</a:t>
            </a:r>
          </a:p>
        </p:txBody>
      </p:sp>
      <p:sp>
        <p:nvSpPr>
          <p:cNvPr id="6" name="슬라이드 번호 개체 틀 5">
            <a:extLst>
              <a:ext uri="{FF2B5EF4-FFF2-40B4-BE49-F238E27FC236}">
                <a16:creationId xmlns:a16="http://schemas.microsoft.com/office/drawing/2014/main" id="{AF18A1DA-E00E-3E9E-A083-99BA43A1A3A7}"/>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spTree>
    <p:extLst>
      <p:ext uri="{BB962C8B-B14F-4D97-AF65-F5344CB8AC3E}">
        <p14:creationId xmlns:p14="http://schemas.microsoft.com/office/powerpoint/2010/main" val="8687809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5371CB-8E33-106A-AB69-A2ECE2A33D4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67CD1D7-DF11-C422-E69A-0A497ABC3D3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F6E814C-67DE-2AF2-F6F7-9FEB6B3F093E}"/>
              </a:ext>
            </a:extLst>
          </p:cNvPr>
          <p:cNvSpPr>
            <a:spLocks noGrp="1"/>
          </p:cNvSpPr>
          <p:nvPr>
            <p:ph type="dt" sz="half" idx="10"/>
          </p:nvPr>
        </p:nvSpPr>
        <p:spPr/>
        <p:txBody>
          <a:bodyPr/>
          <a:lstStyle/>
          <a:p>
            <a:fld id="{AB8DF9D4-981A-4255-831E-C4373806D5F4}" type="datetime1">
              <a:rPr lang="ko-KR" altLang="en-US" smtClean="0"/>
              <a:t>2024-06-26</a:t>
            </a:fld>
            <a:endParaRPr lang="ko-KR" altLang="en-US"/>
          </a:p>
        </p:txBody>
      </p:sp>
      <p:sp>
        <p:nvSpPr>
          <p:cNvPr id="5" name="바닥글 개체 틀 4">
            <a:extLst>
              <a:ext uri="{FF2B5EF4-FFF2-40B4-BE49-F238E27FC236}">
                <a16:creationId xmlns:a16="http://schemas.microsoft.com/office/drawing/2014/main" id="{5EA438F8-6B82-FF3C-86C1-A35A902B0B39}"/>
              </a:ext>
            </a:extLst>
          </p:cNvPr>
          <p:cNvSpPr>
            <a:spLocks noGrp="1"/>
          </p:cNvSpPr>
          <p:nvPr>
            <p:ph type="ftr" sz="quarter" idx="11"/>
          </p:nvPr>
        </p:nvSpPr>
        <p:spPr/>
        <p:txBody>
          <a:bodyPr/>
          <a:lstStyle/>
          <a:p>
            <a:r>
              <a:rPr lang="en-US" altLang="ko-KR"/>
              <a:t>6</a:t>
            </a:r>
            <a:r>
              <a:rPr lang="ko-KR" altLang="en-US"/>
              <a:t>주차</a:t>
            </a:r>
          </a:p>
        </p:txBody>
      </p:sp>
      <p:sp>
        <p:nvSpPr>
          <p:cNvPr id="6" name="슬라이드 번호 개체 틀 5">
            <a:extLst>
              <a:ext uri="{FF2B5EF4-FFF2-40B4-BE49-F238E27FC236}">
                <a16:creationId xmlns:a16="http://schemas.microsoft.com/office/drawing/2014/main" id="{6962530B-4248-BCA2-9ABA-3EBECFC4FA43}"/>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spTree>
    <p:extLst>
      <p:ext uri="{BB962C8B-B14F-4D97-AF65-F5344CB8AC3E}">
        <p14:creationId xmlns:p14="http://schemas.microsoft.com/office/powerpoint/2010/main" val="714388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8" name="Picture 8" descr="한동대학교 logo에 대한 이미지 검색결과">
            <a:extLst>
              <a:ext uri="{FF2B5EF4-FFF2-40B4-BE49-F238E27FC236}">
                <a16:creationId xmlns:a16="http://schemas.microsoft.com/office/drawing/2014/main" id="{049240A4-3691-73CC-B92C-CCE1ED02DCD8}"/>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694504" y="3360"/>
            <a:ext cx="1497496" cy="459177"/>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13EF663-2477-4E2B-62EB-8AF9DD00BD7F}"/>
              </a:ext>
            </a:extLst>
          </p:cNvPr>
          <p:cNvSpPr>
            <a:spLocks noGrp="1"/>
          </p:cNvSpPr>
          <p:nvPr>
            <p:ph type="title"/>
          </p:nvPr>
        </p:nvSpPr>
        <p:spPr>
          <a:xfrm>
            <a:off x="74721" y="649211"/>
            <a:ext cx="7178335" cy="582126"/>
          </a:xfrm>
        </p:spPr>
        <p:txBody>
          <a:bodyPr>
            <a:normAutofit/>
          </a:bodyPr>
          <a:lstStyle>
            <a:lvl1pPr>
              <a:defRPr sz="4000" b="1"/>
            </a:lvl1pPr>
          </a:lstStyle>
          <a:p>
            <a:r>
              <a:rPr lang="ko-KR" altLang="en-US" dirty="0"/>
              <a:t>마스터 제목 스타일 편집</a:t>
            </a:r>
          </a:p>
        </p:txBody>
      </p:sp>
      <p:sp>
        <p:nvSpPr>
          <p:cNvPr id="4" name="날짜 개체 틀 3">
            <a:extLst>
              <a:ext uri="{FF2B5EF4-FFF2-40B4-BE49-F238E27FC236}">
                <a16:creationId xmlns:a16="http://schemas.microsoft.com/office/drawing/2014/main" id="{30481806-6578-D45F-5BB5-FD580F4D38F1}"/>
              </a:ext>
            </a:extLst>
          </p:cNvPr>
          <p:cNvSpPr>
            <a:spLocks noGrp="1"/>
          </p:cNvSpPr>
          <p:nvPr>
            <p:ph type="dt" sz="half" idx="10"/>
          </p:nvPr>
        </p:nvSpPr>
        <p:spPr>
          <a:xfrm>
            <a:off x="838200" y="6533965"/>
            <a:ext cx="1026111" cy="187510"/>
          </a:xfrm>
        </p:spPr>
        <p:txBody>
          <a:bodyPr/>
          <a:lstStyle/>
          <a:p>
            <a:fld id="{E5A6A7A6-DAD0-4FFE-87F1-9355547FE148}" type="datetime1">
              <a:rPr lang="ko-KR" altLang="en-US" smtClean="0"/>
              <a:t>2024-06-26</a:t>
            </a:fld>
            <a:endParaRPr lang="ko-KR" altLang="en-US"/>
          </a:p>
        </p:txBody>
      </p:sp>
      <p:sp>
        <p:nvSpPr>
          <p:cNvPr id="5" name="바닥글 개체 틀 4">
            <a:extLst>
              <a:ext uri="{FF2B5EF4-FFF2-40B4-BE49-F238E27FC236}">
                <a16:creationId xmlns:a16="http://schemas.microsoft.com/office/drawing/2014/main" id="{0A08BE52-F3F8-BD14-63E7-0ECE6834C96B}"/>
              </a:ext>
            </a:extLst>
          </p:cNvPr>
          <p:cNvSpPr>
            <a:spLocks noGrp="1"/>
          </p:cNvSpPr>
          <p:nvPr>
            <p:ph type="ftr" sz="quarter" idx="11"/>
          </p:nvPr>
        </p:nvSpPr>
        <p:spPr>
          <a:xfrm>
            <a:off x="5370620" y="6533965"/>
            <a:ext cx="1450759" cy="187510"/>
          </a:xfrm>
        </p:spPr>
        <p:txBody>
          <a:bodyPr/>
          <a:lstStyle/>
          <a:p>
            <a:r>
              <a:rPr lang="en-US" altLang="ko-KR"/>
              <a:t>6</a:t>
            </a:r>
            <a:r>
              <a:rPr lang="ko-KR" altLang="en-US"/>
              <a:t>주차</a:t>
            </a:r>
            <a:endParaRPr lang="ko-KR" altLang="en-US" dirty="0"/>
          </a:p>
        </p:txBody>
      </p:sp>
      <p:sp>
        <p:nvSpPr>
          <p:cNvPr id="6" name="슬라이드 번호 개체 틀 5">
            <a:extLst>
              <a:ext uri="{FF2B5EF4-FFF2-40B4-BE49-F238E27FC236}">
                <a16:creationId xmlns:a16="http://schemas.microsoft.com/office/drawing/2014/main" id="{591E2893-0A2E-BF84-1A5C-27963AB1C8D4}"/>
              </a:ext>
            </a:extLst>
          </p:cNvPr>
          <p:cNvSpPr>
            <a:spLocks noGrp="1"/>
          </p:cNvSpPr>
          <p:nvPr>
            <p:ph type="sldNum" sz="quarter" idx="12"/>
          </p:nvPr>
        </p:nvSpPr>
        <p:spPr>
          <a:xfrm>
            <a:off x="10546672" y="6533965"/>
            <a:ext cx="807128" cy="187510"/>
          </a:xfrm>
        </p:spPr>
        <p:txBody>
          <a:bodyPr/>
          <a:lstStyle/>
          <a:p>
            <a:fld id="{C85DAB93-5547-4124-878F-8348AFA9D60E}" type="slidenum">
              <a:rPr lang="ko-KR" altLang="en-US" smtClean="0"/>
              <a:t>‹#›</a:t>
            </a:fld>
            <a:endParaRPr lang="ko-KR" altLang="en-US"/>
          </a:p>
        </p:txBody>
      </p:sp>
      <p:sp>
        <p:nvSpPr>
          <p:cNvPr id="7" name="직사각형 6">
            <a:extLst>
              <a:ext uri="{FF2B5EF4-FFF2-40B4-BE49-F238E27FC236}">
                <a16:creationId xmlns:a16="http://schemas.microsoft.com/office/drawing/2014/main" id="{7ED43BB1-D2C7-CDF3-9C97-4D8CF443B65E}"/>
              </a:ext>
            </a:extLst>
          </p:cNvPr>
          <p:cNvSpPr/>
          <p:nvPr userDrawn="1"/>
        </p:nvSpPr>
        <p:spPr>
          <a:xfrm>
            <a:off x="10064" y="539650"/>
            <a:ext cx="12192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643455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97F218-28EA-C0BE-1B7C-DBFC218E138D}"/>
              </a:ext>
            </a:extLst>
          </p:cNvPr>
          <p:cNvSpPr>
            <a:spLocks noGrp="1"/>
          </p:cNvSpPr>
          <p:nvPr>
            <p:ph type="title"/>
          </p:nvPr>
        </p:nvSpPr>
        <p:spPr>
          <a:xfrm>
            <a:off x="831850" y="1709738"/>
            <a:ext cx="10515600" cy="2852737"/>
          </a:xfrm>
        </p:spPr>
        <p:txBody>
          <a:bodyPr anchor="b"/>
          <a:lstStyle>
            <a:lvl1pPr>
              <a:defRPr sz="6000" b="1"/>
            </a:lvl1pPr>
          </a:lstStyle>
          <a:p>
            <a:r>
              <a:rPr lang="ko-KR" altLang="en-US" dirty="0"/>
              <a:t>마스터 제목 스타일 편집</a:t>
            </a:r>
          </a:p>
        </p:txBody>
      </p:sp>
      <p:sp>
        <p:nvSpPr>
          <p:cNvPr id="3" name="텍스트 개체 틀 2">
            <a:extLst>
              <a:ext uri="{FF2B5EF4-FFF2-40B4-BE49-F238E27FC236}">
                <a16:creationId xmlns:a16="http://schemas.microsoft.com/office/drawing/2014/main" id="{4ACF2BE8-58A8-F6E8-87C4-671D3D55E9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BB9C6B0-DFB2-4CDF-C596-E919F290E5D8}"/>
              </a:ext>
            </a:extLst>
          </p:cNvPr>
          <p:cNvSpPr>
            <a:spLocks noGrp="1"/>
          </p:cNvSpPr>
          <p:nvPr>
            <p:ph type="dt" sz="half" idx="10"/>
          </p:nvPr>
        </p:nvSpPr>
        <p:spPr/>
        <p:txBody>
          <a:bodyPr/>
          <a:lstStyle/>
          <a:p>
            <a:fld id="{0E341B47-E144-4E49-8C5A-DCE32617A55C}" type="datetime1">
              <a:rPr lang="ko-KR" altLang="en-US" smtClean="0"/>
              <a:t>2024-06-26</a:t>
            </a:fld>
            <a:endParaRPr lang="ko-KR" altLang="en-US"/>
          </a:p>
        </p:txBody>
      </p:sp>
      <p:sp>
        <p:nvSpPr>
          <p:cNvPr id="5" name="바닥글 개체 틀 4">
            <a:extLst>
              <a:ext uri="{FF2B5EF4-FFF2-40B4-BE49-F238E27FC236}">
                <a16:creationId xmlns:a16="http://schemas.microsoft.com/office/drawing/2014/main" id="{1FDAEF13-EC80-227D-345B-856026512082}"/>
              </a:ext>
            </a:extLst>
          </p:cNvPr>
          <p:cNvSpPr>
            <a:spLocks noGrp="1"/>
          </p:cNvSpPr>
          <p:nvPr>
            <p:ph type="ftr" sz="quarter" idx="11"/>
          </p:nvPr>
        </p:nvSpPr>
        <p:spPr/>
        <p:txBody>
          <a:bodyPr/>
          <a:lstStyle/>
          <a:p>
            <a:r>
              <a:rPr lang="en-US" altLang="ko-KR"/>
              <a:t>6</a:t>
            </a:r>
            <a:r>
              <a:rPr lang="ko-KR" altLang="en-US"/>
              <a:t>주차</a:t>
            </a:r>
          </a:p>
        </p:txBody>
      </p:sp>
      <p:sp>
        <p:nvSpPr>
          <p:cNvPr id="6" name="슬라이드 번호 개체 틀 5">
            <a:extLst>
              <a:ext uri="{FF2B5EF4-FFF2-40B4-BE49-F238E27FC236}">
                <a16:creationId xmlns:a16="http://schemas.microsoft.com/office/drawing/2014/main" id="{220D3405-8469-535F-DF93-C8BC9D7D7F6D}"/>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pic>
        <p:nvPicPr>
          <p:cNvPr id="7" name="Picture 8" descr="한동대학교 logo에 대한 이미지 검색결과">
            <a:extLst>
              <a:ext uri="{FF2B5EF4-FFF2-40B4-BE49-F238E27FC236}">
                <a16:creationId xmlns:a16="http://schemas.microsoft.com/office/drawing/2014/main" id="{3686D29B-7DFE-6E79-583B-7D544A0A659D}"/>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694504" y="6398823"/>
            <a:ext cx="1497496" cy="45917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descr="한동대학교 - 위키백과, 우리 모두의 백과사전">
            <a:extLst>
              <a:ext uri="{FF2B5EF4-FFF2-40B4-BE49-F238E27FC236}">
                <a16:creationId xmlns:a16="http://schemas.microsoft.com/office/drawing/2014/main" id="{AA901C9A-116E-7E45-4200-858DB0975E13}"/>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4160520" y="1022150"/>
            <a:ext cx="3870960" cy="3870960"/>
          </a:xfrm>
          <a:prstGeom prst="rect">
            <a:avLst/>
          </a:prstGeom>
          <a:noFill/>
          <a:ln>
            <a:noFill/>
          </a:ln>
        </p:spPr>
      </p:pic>
    </p:spTree>
    <p:extLst>
      <p:ext uri="{BB962C8B-B14F-4D97-AF65-F5344CB8AC3E}">
        <p14:creationId xmlns:p14="http://schemas.microsoft.com/office/powerpoint/2010/main" val="5654164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D828D0-7C4A-5465-4983-11567D66196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BBFF99C-1378-DF0B-CF2D-23D78A06DA44}"/>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240692EA-2CA7-5972-B032-16FBBEFE8033}"/>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0ED4C234-1258-3FD9-04DC-89FD31C05821}"/>
              </a:ext>
            </a:extLst>
          </p:cNvPr>
          <p:cNvSpPr>
            <a:spLocks noGrp="1"/>
          </p:cNvSpPr>
          <p:nvPr>
            <p:ph type="dt" sz="half" idx="10"/>
          </p:nvPr>
        </p:nvSpPr>
        <p:spPr/>
        <p:txBody>
          <a:bodyPr/>
          <a:lstStyle/>
          <a:p>
            <a:fld id="{705C2F1C-68E1-4703-8C1F-B0FF593C93F9}" type="datetime1">
              <a:rPr lang="ko-KR" altLang="en-US" smtClean="0"/>
              <a:t>2024-06-26</a:t>
            </a:fld>
            <a:endParaRPr lang="ko-KR" altLang="en-US"/>
          </a:p>
        </p:txBody>
      </p:sp>
      <p:sp>
        <p:nvSpPr>
          <p:cNvPr id="6" name="바닥글 개체 틀 5">
            <a:extLst>
              <a:ext uri="{FF2B5EF4-FFF2-40B4-BE49-F238E27FC236}">
                <a16:creationId xmlns:a16="http://schemas.microsoft.com/office/drawing/2014/main" id="{5E87A450-BDCE-C9D6-66FE-294C28D23D30}"/>
              </a:ext>
            </a:extLst>
          </p:cNvPr>
          <p:cNvSpPr>
            <a:spLocks noGrp="1"/>
          </p:cNvSpPr>
          <p:nvPr>
            <p:ph type="ftr" sz="quarter" idx="11"/>
          </p:nvPr>
        </p:nvSpPr>
        <p:spPr/>
        <p:txBody>
          <a:bodyPr/>
          <a:lstStyle/>
          <a:p>
            <a:r>
              <a:rPr lang="en-US" altLang="ko-KR"/>
              <a:t>6</a:t>
            </a:r>
            <a:r>
              <a:rPr lang="ko-KR" altLang="en-US"/>
              <a:t>주차</a:t>
            </a:r>
          </a:p>
        </p:txBody>
      </p:sp>
      <p:sp>
        <p:nvSpPr>
          <p:cNvPr id="7" name="슬라이드 번호 개체 틀 6">
            <a:extLst>
              <a:ext uri="{FF2B5EF4-FFF2-40B4-BE49-F238E27FC236}">
                <a16:creationId xmlns:a16="http://schemas.microsoft.com/office/drawing/2014/main" id="{3E825393-7D4E-7B8B-EC58-DBECE54A6107}"/>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spTree>
    <p:extLst>
      <p:ext uri="{BB962C8B-B14F-4D97-AF65-F5344CB8AC3E}">
        <p14:creationId xmlns:p14="http://schemas.microsoft.com/office/powerpoint/2010/main" val="11644282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89FE00-27F6-C3FD-433C-153A34982F3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D8E0755-628E-083C-73D8-688778AE99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78EDFC0-9BB9-308A-6865-0F6C55D2DE1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BBDE6410-B223-84C5-C6A4-7A4635685C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7B2BA2A6-D785-01C1-56F4-BC1FF182B57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75429E8-A918-CC8B-CD1C-B555A3D1D513}"/>
              </a:ext>
            </a:extLst>
          </p:cNvPr>
          <p:cNvSpPr>
            <a:spLocks noGrp="1"/>
          </p:cNvSpPr>
          <p:nvPr>
            <p:ph type="dt" sz="half" idx="10"/>
          </p:nvPr>
        </p:nvSpPr>
        <p:spPr/>
        <p:txBody>
          <a:bodyPr/>
          <a:lstStyle/>
          <a:p>
            <a:fld id="{1A1764BF-04ED-4829-9A6A-ACBBEE8EA1A0}" type="datetime1">
              <a:rPr lang="ko-KR" altLang="en-US" smtClean="0"/>
              <a:t>2024-06-26</a:t>
            </a:fld>
            <a:endParaRPr lang="ko-KR" altLang="en-US"/>
          </a:p>
        </p:txBody>
      </p:sp>
      <p:sp>
        <p:nvSpPr>
          <p:cNvPr id="8" name="바닥글 개체 틀 7">
            <a:extLst>
              <a:ext uri="{FF2B5EF4-FFF2-40B4-BE49-F238E27FC236}">
                <a16:creationId xmlns:a16="http://schemas.microsoft.com/office/drawing/2014/main" id="{92EA5411-7105-1192-C2ED-DC81D7635504}"/>
              </a:ext>
            </a:extLst>
          </p:cNvPr>
          <p:cNvSpPr>
            <a:spLocks noGrp="1"/>
          </p:cNvSpPr>
          <p:nvPr>
            <p:ph type="ftr" sz="quarter" idx="11"/>
          </p:nvPr>
        </p:nvSpPr>
        <p:spPr/>
        <p:txBody>
          <a:bodyPr/>
          <a:lstStyle/>
          <a:p>
            <a:r>
              <a:rPr lang="en-US" altLang="ko-KR"/>
              <a:t>6</a:t>
            </a:r>
            <a:r>
              <a:rPr lang="ko-KR" altLang="en-US"/>
              <a:t>주차</a:t>
            </a:r>
          </a:p>
        </p:txBody>
      </p:sp>
      <p:sp>
        <p:nvSpPr>
          <p:cNvPr id="9" name="슬라이드 번호 개체 틀 8">
            <a:extLst>
              <a:ext uri="{FF2B5EF4-FFF2-40B4-BE49-F238E27FC236}">
                <a16:creationId xmlns:a16="http://schemas.microsoft.com/office/drawing/2014/main" id="{809A2915-38D5-92B5-CF10-72C468858EA7}"/>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spTree>
    <p:extLst>
      <p:ext uri="{BB962C8B-B14F-4D97-AF65-F5344CB8AC3E}">
        <p14:creationId xmlns:p14="http://schemas.microsoft.com/office/powerpoint/2010/main" val="17665374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445E83-9FBE-4426-1351-CED2CA8A90B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8A4E96DC-9362-8F4E-A065-B11186F21D4C}"/>
              </a:ext>
            </a:extLst>
          </p:cNvPr>
          <p:cNvSpPr>
            <a:spLocks noGrp="1"/>
          </p:cNvSpPr>
          <p:nvPr>
            <p:ph type="dt" sz="half" idx="10"/>
          </p:nvPr>
        </p:nvSpPr>
        <p:spPr/>
        <p:txBody>
          <a:bodyPr/>
          <a:lstStyle/>
          <a:p>
            <a:fld id="{EFBA85F7-D7E7-417A-90C6-DD6F89915445}" type="datetime1">
              <a:rPr lang="ko-KR" altLang="en-US" smtClean="0"/>
              <a:t>2024-06-26</a:t>
            </a:fld>
            <a:endParaRPr lang="ko-KR" altLang="en-US"/>
          </a:p>
        </p:txBody>
      </p:sp>
      <p:sp>
        <p:nvSpPr>
          <p:cNvPr id="4" name="바닥글 개체 틀 3">
            <a:extLst>
              <a:ext uri="{FF2B5EF4-FFF2-40B4-BE49-F238E27FC236}">
                <a16:creationId xmlns:a16="http://schemas.microsoft.com/office/drawing/2014/main" id="{C90D6616-69F2-7EB1-AE08-20EE9877D4F6}"/>
              </a:ext>
            </a:extLst>
          </p:cNvPr>
          <p:cNvSpPr>
            <a:spLocks noGrp="1"/>
          </p:cNvSpPr>
          <p:nvPr>
            <p:ph type="ftr" sz="quarter" idx="11"/>
          </p:nvPr>
        </p:nvSpPr>
        <p:spPr/>
        <p:txBody>
          <a:bodyPr/>
          <a:lstStyle/>
          <a:p>
            <a:r>
              <a:rPr lang="en-US" altLang="ko-KR"/>
              <a:t>6</a:t>
            </a:r>
            <a:r>
              <a:rPr lang="ko-KR" altLang="en-US"/>
              <a:t>주차</a:t>
            </a:r>
          </a:p>
        </p:txBody>
      </p:sp>
      <p:sp>
        <p:nvSpPr>
          <p:cNvPr id="5" name="슬라이드 번호 개체 틀 4">
            <a:extLst>
              <a:ext uri="{FF2B5EF4-FFF2-40B4-BE49-F238E27FC236}">
                <a16:creationId xmlns:a16="http://schemas.microsoft.com/office/drawing/2014/main" id="{961075DE-F9B4-29F4-8F47-1FD2570A6796}"/>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spTree>
    <p:extLst>
      <p:ext uri="{BB962C8B-B14F-4D97-AF65-F5344CB8AC3E}">
        <p14:creationId xmlns:p14="http://schemas.microsoft.com/office/powerpoint/2010/main" val="1236088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AB9149A-CD80-956C-AF0B-128DABFBE74D}"/>
              </a:ext>
            </a:extLst>
          </p:cNvPr>
          <p:cNvSpPr>
            <a:spLocks noGrp="1"/>
          </p:cNvSpPr>
          <p:nvPr>
            <p:ph type="dt" sz="half" idx="10"/>
          </p:nvPr>
        </p:nvSpPr>
        <p:spPr/>
        <p:txBody>
          <a:bodyPr/>
          <a:lstStyle/>
          <a:p>
            <a:fld id="{74C897F1-EF8C-4B7B-AC58-A3D2A8A9B234}" type="datetime1">
              <a:rPr lang="ko-KR" altLang="en-US" smtClean="0"/>
              <a:t>2024-06-26</a:t>
            </a:fld>
            <a:endParaRPr lang="ko-KR" altLang="en-US"/>
          </a:p>
        </p:txBody>
      </p:sp>
      <p:sp>
        <p:nvSpPr>
          <p:cNvPr id="3" name="바닥글 개체 틀 2">
            <a:extLst>
              <a:ext uri="{FF2B5EF4-FFF2-40B4-BE49-F238E27FC236}">
                <a16:creationId xmlns:a16="http://schemas.microsoft.com/office/drawing/2014/main" id="{2AEEAEC5-145B-29D2-5D42-5B7567B9B277}"/>
              </a:ext>
            </a:extLst>
          </p:cNvPr>
          <p:cNvSpPr>
            <a:spLocks noGrp="1"/>
          </p:cNvSpPr>
          <p:nvPr>
            <p:ph type="ftr" sz="quarter" idx="11"/>
          </p:nvPr>
        </p:nvSpPr>
        <p:spPr/>
        <p:txBody>
          <a:bodyPr/>
          <a:lstStyle/>
          <a:p>
            <a:r>
              <a:rPr lang="en-US" altLang="ko-KR"/>
              <a:t>6</a:t>
            </a:r>
            <a:r>
              <a:rPr lang="ko-KR" altLang="en-US"/>
              <a:t>주차</a:t>
            </a:r>
          </a:p>
        </p:txBody>
      </p:sp>
      <p:sp>
        <p:nvSpPr>
          <p:cNvPr id="4" name="슬라이드 번호 개체 틀 3">
            <a:extLst>
              <a:ext uri="{FF2B5EF4-FFF2-40B4-BE49-F238E27FC236}">
                <a16:creationId xmlns:a16="http://schemas.microsoft.com/office/drawing/2014/main" id="{6FD927F7-AA37-2BFD-8EB8-0959198799B2}"/>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spTree>
    <p:extLst>
      <p:ext uri="{BB962C8B-B14F-4D97-AF65-F5344CB8AC3E}">
        <p14:creationId xmlns:p14="http://schemas.microsoft.com/office/powerpoint/2010/main" val="17716107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65ADA2-443B-F846-34D8-6B39317DBAD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780735F-0C27-EFB0-A655-6D32A20E06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55C7264-13ED-38E2-8346-E2C34A120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08C22C8-02B4-31BC-3733-A3847796EC65}"/>
              </a:ext>
            </a:extLst>
          </p:cNvPr>
          <p:cNvSpPr>
            <a:spLocks noGrp="1"/>
          </p:cNvSpPr>
          <p:nvPr>
            <p:ph type="dt" sz="half" idx="10"/>
          </p:nvPr>
        </p:nvSpPr>
        <p:spPr/>
        <p:txBody>
          <a:bodyPr/>
          <a:lstStyle/>
          <a:p>
            <a:fld id="{DDAC2A06-2D0D-4C0C-90B2-9827A66082B3}" type="datetime1">
              <a:rPr lang="ko-KR" altLang="en-US" smtClean="0"/>
              <a:t>2024-06-26</a:t>
            </a:fld>
            <a:endParaRPr lang="ko-KR" altLang="en-US"/>
          </a:p>
        </p:txBody>
      </p:sp>
      <p:sp>
        <p:nvSpPr>
          <p:cNvPr id="6" name="바닥글 개체 틀 5">
            <a:extLst>
              <a:ext uri="{FF2B5EF4-FFF2-40B4-BE49-F238E27FC236}">
                <a16:creationId xmlns:a16="http://schemas.microsoft.com/office/drawing/2014/main" id="{E3D454F7-9928-8C2D-C19C-080CEA1F896F}"/>
              </a:ext>
            </a:extLst>
          </p:cNvPr>
          <p:cNvSpPr>
            <a:spLocks noGrp="1"/>
          </p:cNvSpPr>
          <p:nvPr>
            <p:ph type="ftr" sz="quarter" idx="11"/>
          </p:nvPr>
        </p:nvSpPr>
        <p:spPr/>
        <p:txBody>
          <a:bodyPr/>
          <a:lstStyle/>
          <a:p>
            <a:r>
              <a:rPr lang="en-US" altLang="ko-KR"/>
              <a:t>6</a:t>
            </a:r>
            <a:r>
              <a:rPr lang="ko-KR" altLang="en-US"/>
              <a:t>주차</a:t>
            </a:r>
          </a:p>
        </p:txBody>
      </p:sp>
      <p:sp>
        <p:nvSpPr>
          <p:cNvPr id="7" name="슬라이드 번호 개체 틀 6">
            <a:extLst>
              <a:ext uri="{FF2B5EF4-FFF2-40B4-BE49-F238E27FC236}">
                <a16:creationId xmlns:a16="http://schemas.microsoft.com/office/drawing/2014/main" id="{DFD70226-7F82-6891-1C34-DA882FA8DA69}"/>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spTree>
    <p:extLst>
      <p:ext uri="{BB962C8B-B14F-4D97-AF65-F5344CB8AC3E}">
        <p14:creationId xmlns:p14="http://schemas.microsoft.com/office/powerpoint/2010/main" val="30487219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A8A66-97C5-EAAA-72B0-AD1598AB77E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3D65236-B312-421A-D6A4-5A3BD0B564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4E18892-0A31-6395-A75D-DADB1D9D1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2158A22-961E-78E7-397F-383162987AD8}"/>
              </a:ext>
            </a:extLst>
          </p:cNvPr>
          <p:cNvSpPr>
            <a:spLocks noGrp="1"/>
          </p:cNvSpPr>
          <p:nvPr>
            <p:ph type="dt" sz="half" idx="10"/>
          </p:nvPr>
        </p:nvSpPr>
        <p:spPr/>
        <p:txBody>
          <a:bodyPr/>
          <a:lstStyle/>
          <a:p>
            <a:fld id="{5F4346B6-7E6A-4B1D-BE39-50E052E808AE}" type="datetime1">
              <a:rPr lang="ko-KR" altLang="en-US" smtClean="0"/>
              <a:t>2024-06-26</a:t>
            </a:fld>
            <a:endParaRPr lang="ko-KR" altLang="en-US"/>
          </a:p>
        </p:txBody>
      </p:sp>
      <p:sp>
        <p:nvSpPr>
          <p:cNvPr id="6" name="바닥글 개체 틀 5">
            <a:extLst>
              <a:ext uri="{FF2B5EF4-FFF2-40B4-BE49-F238E27FC236}">
                <a16:creationId xmlns:a16="http://schemas.microsoft.com/office/drawing/2014/main" id="{C009CAA1-C32F-42EF-9FE3-2EC4EBBE8766}"/>
              </a:ext>
            </a:extLst>
          </p:cNvPr>
          <p:cNvSpPr>
            <a:spLocks noGrp="1"/>
          </p:cNvSpPr>
          <p:nvPr>
            <p:ph type="ftr" sz="quarter" idx="11"/>
          </p:nvPr>
        </p:nvSpPr>
        <p:spPr/>
        <p:txBody>
          <a:bodyPr/>
          <a:lstStyle/>
          <a:p>
            <a:r>
              <a:rPr lang="en-US" altLang="ko-KR"/>
              <a:t>6</a:t>
            </a:r>
            <a:r>
              <a:rPr lang="ko-KR" altLang="en-US"/>
              <a:t>주차</a:t>
            </a:r>
          </a:p>
        </p:txBody>
      </p:sp>
      <p:sp>
        <p:nvSpPr>
          <p:cNvPr id="7" name="슬라이드 번호 개체 틀 6">
            <a:extLst>
              <a:ext uri="{FF2B5EF4-FFF2-40B4-BE49-F238E27FC236}">
                <a16:creationId xmlns:a16="http://schemas.microsoft.com/office/drawing/2014/main" id="{DC8FDF55-5C64-4B21-DAFC-2F3A15478693}"/>
              </a:ext>
            </a:extLst>
          </p:cNvPr>
          <p:cNvSpPr>
            <a:spLocks noGrp="1"/>
          </p:cNvSpPr>
          <p:nvPr>
            <p:ph type="sldNum" sz="quarter" idx="12"/>
          </p:nvPr>
        </p:nvSpPr>
        <p:spPr/>
        <p:txBody>
          <a:bodyPr/>
          <a:lstStyle/>
          <a:p>
            <a:fld id="{C85DAB93-5547-4124-878F-8348AFA9D60E}" type="slidenum">
              <a:rPr lang="ko-KR" altLang="en-US" smtClean="0"/>
              <a:t>‹#›</a:t>
            </a:fld>
            <a:endParaRPr lang="ko-KR" altLang="en-US"/>
          </a:p>
        </p:txBody>
      </p:sp>
    </p:spTree>
    <p:extLst>
      <p:ext uri="{BB962C8B-B14F-4D97-AF65-F5344CB8AC3E}">
        <p14:creationId xmlns:p14="http://schemas.microsoft.com/office/powerpoint/2010/main" val="822786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C6EE1EB-ABD5-B084-AF53-84C840533A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FA7F6A-ACA0-2C7C-17F9-67F0DD028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F20BB09-E7D0-B3CF-618A-9C32281699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E555FA-096B-405C-84C4-5FA23A3F2484}" type="datetime1">
              <a:rPr lang="ko-KR" altLang="en-US" smtClean="0"/>
              <a:t>2024-06-26</a:t>
            </a:fld>
            <a:endParaRPr lang="ko-KR" altLang="en-US"/>
          </a:p>
        </p:txBody>
      </p:sp>
      <p:sp>
        <p:nvSpPr>
          <p:cNvPr id="5" name="바닥글 개체 틀 4">
            <a:extLst>
              <a:ext uri="{FF2B5EF4-FFF2-40B4-BE49-F238E27FC236}">
                <a16:creationId xmlns:a16="http://schemas.microsoft.com/office/drawing/2014/main" id="{AC3B2EAB-6CE3-9275-2478-D3A1B491C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ko-KR"/>
              <a:t>6</a:t>
            </a:r>
            <a:r>
              <a:rPr lang="ko-KR" altLang="en-US"/>
              <a:t>주차</a:t>
            </a:r>
          </a:p>
        </p:txBody>
      </p:sp>
      <p:sp>
        <p:nvSpPr>
          <p:cNvPr id="6" name="슬라이드 번호 개체 틀 5">
            <a:extLst>
              <a:ext uri="{FF2B5EF4-FFF2-40B4-BE49-F238E27FC236}">
                <a16:creationId xmlns:a16="http://schemas.microsoft.com/office/drawing/2014/main" id="{0D082676-7A51-983D-59CA-E6F6CB820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5DAB93-5547-4124-878F-8348AFA9D60E}" type="slidenum">
              <a:rPr lang="ko-KR" altLang="en-US" smtClean="0"/>
              <a:t>‹#›</a:t>
            </a:fld>
            <a:endParaRPr lang="ko-KR" altLang="en-US"/>
          </a:p>
        </p:txBody>
      </p:sp>
    </p:spTree>
    <p:extLst>
      <p:ext uri="{BB962C8B-B14F-4D97-AF65-F5344CB8AC3E}">
        <p14:creationId xmlns:p14="http://schemas.microsoft.com/office/powerpoint/2010/main" val="317076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 Id="rId9" Type="http://schemas.openxmlformats.org/officeDocument/2006/relationships/image" Target="../media/image36.emf"/></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223FCD-5EC4-E6E7-72AA-B988F4C18A79}"/>
              </a:ext>
            </a:extLst>
          </p:cNvPr>
          <p:cNvSpPr>
            <a:spLocks noGrp="1"/>
          </p:cNvSpPr>
          <p:nvPr>
            <p:ph type="ctrTitle"/>
          </p:nvPr>
        </p:nvSpPr>
        <p:spPr>
          <a:xfrm>
            <a:off x="1363074" y="1956689"/>
            <a:ext cx="9465852" cy="2045499"/>
          </a:xfrm>
        </p:spPr>
        <p:txBody>
          <a:bodyPr>
            <a:normAutofit fontScale="90000"/>
          </a:bodyPr>
          <a:lstStyle/>
          <a:p>
            <a:pPr indent="50165" algn="ctr" latinLnBrk="1">
              <a:lnSpc>
                <a:spcPct val="107000"/>
              </a:lnSpc>
              <a:spcBef>
                <a:spcPts val="840"/>
              </a:spcBef>
              <a:spcAft>
                <a:spcPts val="800"/>
              </a:spcAft>
            </a:pPr>
            <a:r>
              <a:rPr lang="en-US" altLang="ko-KR" sz="4400" b="1" kern="100" dirty="0">
                <a:effectLst/>
                <a:latin typeface="Times New Roman" panose="02020603050405020304" pitchFamily="18" charset="0"/>
                <a:ea typeface="맑은 고딕" panose="020B0503020000020004" pitchFamily="50" charset="-127"/>
                <a:cs typeface="Arial" panose="020B0604020202020204" pitchFamily="34" charset="0"/>
              </a:rPr>
              <a:t>Optimal Design for Improving Drag and Cooling Performance of KSAE E-Mobility                through CFD Analysis</a:t>
            </a:r>
            <a:endParaRPr lang="ko-KR" altLang="ko-KR" sz="1800" b="1"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3" name="부제목 2">
            <a:extLst>
              <a:ext uri="{FF2B5EF4-FFF2-40B4-BE49-F238E27FC236}">
                <a16:creationId xmlns:a16="http://schemas.microsoft.com/office/drawing/2014/main" id="{375796A6-67C6-AFD6-FA1F-DE49EEFEA09F}"/>
              </a:ext>
            </a:extLst>
          </p:cNvPr>
          <p:cNvSpPr>
            <a:spLocks noGrp="1"/>
          </p:cNvSpPr>
          <p:nvPr>
            <p:ph type="subTitle" idx="1"/>
          </p:nvPr>
        </p:nvSpPr>
        <p:spPr>
          <a:xfrm>
            <a:off x="10768178" y="5808107"/>
            <a:ext cx="1423821" cy="477838"/>
          </a:xfrm>
        </p:spPr>
        <p:txBody>
          <a:bodyPr>
            <a:normAutofit fontScale="47500" lnSpcReduction="20000"/>
          </a:bodyPr>
          <a:lstStyle/>
          <a:p>
            <a:r>
              <a:rPr lang="ko-KR" altLang="en-US" dirty="0">
                <a:solidFill>
                  <a:schemeClr val="tx1">
                    <a:lumMod val="50000"/>
                    <a:lumOff val="50000"/>
                  </a:schemeClr>
                </a:solidFill>
              </a:rPr>
              <a:t>기계제어공학부 </a:t>
            </a:r>
            <a:endParaRPr lang="en-US" altLang="ko-KR" dirty="0">
              <a:solidFill>
                <a:schemeClr val="tx1">
                  <a:lumMod val="50000"/>
                  <a:lumOff val="50000"/>
                </a:schemeClr>
              </a:solidFill>
            </a:endParaRPr>
          </a:p>
          <a:p>
            <a:r>
              <a:rPr lang="en-US" altLang="ko-KR" dirty="0">
                <a:solidFill>
                  <a:schemeClr val="tx1">
                    <a:lumMod val="50000"/>
                    <a:lumOff val="50000"/>
                  </a:schemeClr>
                </a:solidFill>
              </a:rPr>
              <a:t>21900416 </a:t>
            </a:r>
            <a:r>
              <a:rPr lang="ko-KR" altLang="en-US" dirty="0">
                <a:solidFill>
                  <a:schemeClr val="tx1">
                    <a:lumMod val="50000"/>
                    <a:lumOff val="50000"/>
                  </a:schemeClr>
                </a:solidFill>
              </a:rPr>
              <a:t>안견힐</a:t>
            </a:r>
            <a:endParaRPr lang="en-US" altLang="ko-KR" dirty="0">
              <a:solidFill>
                <a:schemeClr val="tx1">
                  <a:lumMod val="50000"/>
                  <a:lumOff val="50000"/>
                </a:schemeClr>
              </a:solidFill>
            </a:endParaRPr>
          </a:p>
          <a:p>
            <a:endParaRPr lang="ko-KR" altLang="en-US" dirty="0">
              <a:solidFill>
                <a:schemeClr val="tx1">
                  <a:lumMod val="50000"/>
                  <a:lumOff val="50000"/>
                </a:schemeClr>
              </a:solidFill>
            </a:endParaRPr>
          </a:p>
        </p:txBody>
      </p:sp>
      <p:sp>
        <p:nvSpPr>
          <p:cNvPr id="4" name="부제목 2">
            <a:extLst>
              <a:ext uri="{FF2B5EF4-FFF2-40B4-BE49-F238E27FC236}">
                <a16:creationId xmlns:a16="http://schemas.microsoft.com/office/drawing/2014/main" id="{9F520C06-5D3E-5052-DC00-E5FA70DB8B76}"/>
              </a:ext>
            </a:extLst>
          </p:cNvPr>
          <p:cNvSpPr txBox="1">
            <a:spLocks/>
          </p:cNvSpPr>
          <p:nvPr/>
        </p:nvSpPr>
        <p:spPr>
          <a:xfrm>
            <a:off x="9199418" y="4156219"/>
            <a:ext cx="1468582" cy="477838"/>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ko-KR" altLang="en-US" dirty="0">
              <a:solidFill>
                <a:schemeClr val="tx1">
                  <a:lumMod val="50000"/>
                  <a:lumOff val="50000"/>
                </a:schemeClr>
              </a:solidFill>
            </a:endParaRPr>
          </a:p>
        </p:txBody>
      </p:sp>
    </p:spTree>
    <p:extLst>
      <p:ext uri="{BB962C8B-B14F-4D97-AF65-F5344CB8AC3E}">
        <p14:creationId xmlns:p14="http://schemas.microsoft.com/office/powerpoint/2010/main" val="3420174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CAAAD6-7301-896D-C0F9-89517C514D85}"/>
              </a:ext>
            </a:extLst>
          </p:cNvPr>
          <p:cNvSpPr>
            <a:spLocks noGrp="1"/>
          </p:cNvSpPr>
          <p:nvPr>
            <p:ph type="title"/>
          </p:nvPr>
        </p:nvSpPr>
        <p:spPr>
          <a:xfrm>
            <a:off x="74721" y="649211"/>
            <a:ext cx="12117279" cy="582126"/>
          </a:xfrm>
        </p:spPr>
        <p:txBody>
          <a:bodyPr>
            <a:normAutofit fontScale="90000"/>
          </a:bodyPr>
          <a:lstStyle/>
          <a:p>
            <a:r>
              <a:rPr lang="en-US" altLang="ko-KR" dirty="0"/>
              <a:t>III.</a:t>
            </a:r>
            <a:r>
              <a:rPr lang="ko-KR" altLang="en-US" dirty="0"/>
              <a:t> </a:t>
            </a:r>
            <a:r>
              <a:rPr lang="en-US" altLang="ko-KR" dirty="0"/>
              <a:t>CFD</a:t>
            </a:r>
            <a:r>
              <a:rPr lang="ko-KR" altLang="en-US" dirty="0"/>
              <a:t> </a:t>
            </a:r>
            <a:r>
              <a:rPr lang="en-US" altLang="ko-KR" dirty="0"/>
              <a:t>Simulation</a:t>
            </a:r>
            <a:r>
              <a:rPr lang="ko-KR" altLang="en-US" dirty="0"/>
              <a:t> </a:t>
            </a:r>
            <a:r>
              <a:rPr lang="en-US" altLang="ko-KR" sz="2700" dirty="0"/>
              <a:t>– Boundary Conditions and Turbulence Model</a:t>
            </a:r>
            <a:endParaRPr lang="ko-KR" altLang="en-US" dirty="0"/>
          </a:p>
        </p:txBody>
      </p:sp>
      <p:pic>
        <p:nvPicPr>
          <p:cNvPr id="4" name="그림 3">
            <a:extLst>
              <a:ext uri="{FF2B5EF4-FFF2-40B4-BE49-F238E27FC236}">
                <a16:creationId xmlns:a16="http://schemas.microsoft.com/office/drawing/2014/main" id="{7ADE373B-4BF1-D691-FBF9-5944648CF520}"/>
              </a:ext>
            </a:extLst>
          </p:cNvPr>
          <p:cNvPicPr>
            <a:picLocks noChangeAspect="1"/>
          </p:cNvPicPr>
          <p:nvPr/>
        </p:nvPicPr>
        <p:blipFill>
          <a:blip r:embed="rId3"/>
          <a:stretch>
            <a:fillRect/>
          </a:stretch>
        </p:blipFill>
        <p:spPr>
          <a:xfrm>
            <a:off x="2584882" y="1423348"/>
            <a:ext cx="7022235" cy="245834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6FFDF05-B4F7-E6FE-53E6-7EF0360C0FB8}"/>
                  </a:ext>
                </a:extLst>
              </p:cNvPr>
              <p:cNvSpPr txBox="1"/>
              <p:nvPr/>
            </p:nvSpPr>
            <p:spPr>
              <a:xfrm>
                <a:off x="853654" y="3501421"/>
                <a:ext cx="9853779" cy="523220"/>
              </a:xfrm>
              <a:prstGeom prst="rect">
                <a:avLst/>
              </a:prstGeom>
              <a:noFill/>
            </p:spPr>
            <p:txBody>
              <a:bodyPr wrap="square" rtlCol="0">
                <a:spAutoFit/>
              </a:bodyPr>
              <a:lstStyle/>
              <a:p>
                <a:pPr algn="ctr"/>
                <a:r>
                  <a:rPr lang="en-US" altLang="ko-KR" sz="2000" b="1" dirty="0" err="1"/>
                  <a:t>Spalart</a:t>
                </a:r>
                <a:r>
                  <a:rPr lang="en-US" altLang="ko-KR" sz="2000" b="1" dirty="0"/>
                  <a:t> - </a:t>
                </a:r>
                <a:r>
                  <a:rPr lang="en-US" altLang="ko-KR" sz="2000" b="1" dirty="0" err="1"/>
                  <a:t>Allmaras</a:t>
                </a:r>
                <a:r>
                  <a:rPr lang="en-US" altLang="ko-KR" sz="2000" b="1" dirty="0"/>
                  <a:t>                   </a:t>
                </a:r>
                <a:r>
                  <a:rPr lang="en-US" altLang="ko-KR" sz="2800" b="1" dirty="0">
                    <a:solidFill>
                      <a:srgbClr val="FF0000"/>
                    </a:solidFill>
                  </a:rPr>
                  <a:t>VS</a:t>
                </a:r>
                <a:r>
                  <a:rPr lang="en-US" altLang="ko-KR" sz="2000" dirty="0"/>
                  <a:t>                        </a:t>
                </a:r>
                <a:r>
                  <a:rPr lang="en-US" altLang="ko-KR" sz="2000" b="1" dirty="0"/>
                  <a:t>SST </a:t>
                </a:r>
                <a14:m>
                  <m:oMath xmlns:m="http://schemas.openxmlformats.org/officeDocument/2006/math">
                    <m:r>
                      <a:rPr lang="en-US" altLang="ko-KR" sz="2000" b="1" i="1" smtClean="0">
                        <a:latin typeface="Cambria Math" panose="02040503050406030204" pitchFamily="18" charset="0"/>
                      </a:rPr>
                      <m:t>𝒌</m:t>
                    </m:r>
                    <m:r>
                      <a:rPr lang="en-US" altLang="ko-KR" sz="2000" b="1" i="1" smtClean="0">
                        <a:latin typeface="Cambria Math" panose="02040503050406030204" pitchFamily="18" charset="0"/>
                      </a:rPr>
                      <m:t>−</m:t>
                    </m:r>
                    <m:r>
                      <a:rPr lang="en-US" altLang="ko-KR" sz="2000" b="1" i="1" smtClean="0">
                        <a:latin typeface="Cambria Math" panose="02040503050406030204" pitchFamily="18" charset="0"/>
                      </a:rPr>
                      <m:t>𝝎</m:t>
                    </m:r>
                  </m:oMath>
                </a14:m>
                <a:r>
                  <a:rPr lang="ko-KR" altLang="en-US" sz="2000" b="1" dirty="0"/>
                  <a:t> </a:t>
                </a:r>
              </a:p>
            </p:txBody>
          </p:sp>
        </mc:Choice>
        <mc:Fallback>
          <p:sp>
            <p:nvSpPr>
              <p:cNvPr id="5" name="TextBox 4">
                <a:extLst>
                  <a:ext uri="{FF2B5EF4-FFF2-40B4-BE49-F238E27FC236}">
                    <a16:creationId xmlns:a16="http://schemas.microsoft.com/office/drawing/2014/main" id="{66FFDF05-B4F7-E6FE-53E6-7EF0360C0FB8}"/>
                  </a:ext>
                </a:extLst>
              </p:cNvPr>
              <p:cNvSpPr txBox="1">
                <a:spLocks noRot="1" noChangeAspect="1" noMove="1" noResize="1" noEditPoints="1" noAdjustHandles="1" noChangeArrowheads="1" noChangeShapeType="1" noTextEdit="1"/>
              </p:cNvSpPr>
              <p:nvPr/>
            </p:nvSpPr>
            <p:spPr>
              <a:xfrm>
                <a:off x="853654" y="3501421"/>
                <a:ext cx="9853779" cy="523220"/>
              </a:xfrm>
              <a:prstGeom prst="rect">
                <a:avLst/>
              </a:prstGeom>
              <a:blipFill>
                <a:blip r:embed="rId4"/>
                <a:stretch>
                  <a:fillRect t="-11628" b="-31395"/>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78C89422-2D3F-5988-9679-119276C64966}"/>
              </a:ext>
            </a:extLst>
          </p:cNvPr>
          <p:cNvSpPr txBox="1"/>
          <p:nvPr/>
        </p:nvSpPr>
        <p:spPr>
          <a:xfrm>
            <a:off x="74722" y="4083598"/>
            <a:ext cx="5705822" cy="1754326"/>
          </a:xfrm>
          <a:prstGeom prst="rect">
            <a:avLst/>
          </a:prstGeom>
          <a:noFill/>
        </p:spPr>
        <p:txBody>
          <a:bodyPr wrap="square" rtlCol="0">
            <a:spAutoFit/>
          </a:bodyPr>
          <a:lstStyle/>
          <a:p>
            <a:pPr marL="285750" indent="-285750">
              <a:buFontTx/>
              <a:buChar char="-"/>
            </a:pPr>
            <a:r>
              <a:rPr lang="en-US" altLang="ko-KR" b="1" dirty="0"/>
              <a:t>Advantageous for external flow analysis</a:t>
            </a:r>
          </a:p>
          <a:p>
            <a:pPr marL="285750" indent="-285750">
              <a:buFontTx/>
              <a:buChar char="-"/>
            </a:pPr>
            <a:endParaRPr lang="en-US" altLang="ko-KR" b="1" dirty="0"/>
          </a:p>
          <a:p>
            <a:pPr marL="285750" indent="-285750">
              <a:buFontTx/>
              <a:buChar char="-"/>
            </a:pPr>
            <a:r>
              <a:rPr lang="en-US" altLang="ko-KR" b="1" dirty="0"/>
              <a:t>Use of a single transport equation </a:t>
            </a:r>
          </a:p>
          <a:p>
            <a:r>
              <a:rPr lang="en-US" altLang="ko-KR" b="1" dirty="0"/>
              <a:t>                              -&gt; Low computational cost</a:t>
            </a:r>
          </a:p>
          <a:p>
            <a:pPr marL="285750" indent="-285750">
              <a:buFontTx/>
              <a:buChar char="-"/>
            </a:pPr>
            <a:endParaRPr lang="en-US" altLang="ko-KR" b="1" dirty="0">
              <a:sym typeface="Wingdings" panose="05000000000000000000" pitchFamily="2" charset="2"/>
            </a:endParaRPr>
          </a:p>
          <a:p>
            <a:pPr marL="285750" indent="-285750">
              <a:buFontTx/>
              <a:buChar char="-"/>
            </a:pPr>
            <a:r>
              <a:rPr lang="en-US" altLang="ko-KR" b="1" dirty="0">
                <a:sym typeface="Wingdings" panose="05000000000000000000" pitchFamily="2" charset="2"/>
              </a:rPr>
              <a:t>Specialized in boundary layer flow analysis</a:t>
            </a:r>
            <a:endParaRPr lang="en-US" altLang="ko-KR" b="1" dirty="0"/>
          </a:p>
        </p:txBody>
      </p:sp>
      <p:sp>
        <p:nvSpPr>
          <p:cNvPr id="7" name="TextBox 6">
            <a:extLst>
              <a:ext uri="{FF2B5EF4-FFF2-40B4-BE49-F238E27FC236}">
                <a16:creationId xmlns:a16="http://schemas.microsoft.com/office/drawing/2014/main" id="{AD2A0357-5A52-C191-027A-BFBA684EC4FE}"/>
              </a:ext>
            </a:extLst>
          </p:cNvPr>
          <p:cNvSpPr txBox="1"/>
          <p:nvPr/>
        </p:nvSpPr>
        <p:spPr>
          <a:xfrm>
            <a:off x="6547813" y="4102990"/>
            <a:ext cx="5569467" cy="2031325"/>
          </a:xfrm>
          <a:prstGeom prst="rect">
            <a:avLst/>
          </a:prstGeom>
          <a:noFill/>
        </p:spPr>
        <p:txBody>
          <a:bodyPr wrap="square" rtlCol="0">
            <a:spAutoFit/>
          </a:bodyPr>
          <a:lstStyle/>
          <a:p>
            <a:pPr marL="285750" indent="-285750">
              <a:buFontTx/>
              <a:buChar char="-"/>
            </a:pPr>
            <a:r>
              <a:rPr lang="en-US" altLang="ko-KR" b="1" dirty="0"/>
              <a:t>Advantageous for internal flow analysis</a:t>
            </a:r>
          </a:p>
          <a:p>
            <a:pPr marL="285750" indent="-285750">
              <a:buFontTx/>
              <a:buChar char="-"/>
            </a:pPr>
            <a:endParaRPr lang="en-US" altLang="ko-KR" b="1" dirty="0"/>
          </a:p>
          <a:p>
            <a:pPr marL="285750" indent="-285750">
              <a:buFontTx/>
              <a:buChar char="-"/>
            </a:pPr>
            <a:r>
              <a:rPr lang="en-US" altLang="ko-KR" b="1" dirty="0"/>
              <a:t>Use of two transport equations </a:t>
            </a:r>
          </a:p>
          <a:p>
            <a:r>
              <a:rPr lang="en-US" altLang="ko-KR" b="1" dirty="0"/>
              <a:t>                          -&gt; High computational cost</a:t>
            </a:r>
          </a:p>
          <a:p>
            <a:endParaRPr lang="en-US" altLang="ko-KR" b="1" dirty="0">
              <a:sym typeface="Wingdings" panose="05000000000000000000" pitchFamily="2" charset="2"/>
            </a:endParaRPr>
          </a:p>
          <a:p>
            <a:pPr marL="285750" indent="-285750">
              <a:buFontTx/>
              <a:buChar char="-"/>
            </a:pPr>
            <a:r>
              <a:rPr lang="en-US" altLang="ko-KR" b="1" dirty="0"/>
              <a:t>Specialized in estimating viscosity coefficients in complex fluid flows</a:t>
            </a:r>
          </a:p>
        </p:txBody>
      </p:sp>
      <p:sp>
        <p:nvSpPr>
          <p:cNvPr id="8" name="직사각형 7">
            <a:extLst>
              <a:ext uri="{FF2B5EF4-FFF2-40B4-BE49-F238E27FC236}">
                <a16:creationId xmlns:a16="http://schemas.microsoft.com/office/drawing/2014/main" id="{36FE59E5-FEEF-C2DF-D541-2909FDC0B824}"/>
              </a:ext>
            </a:extLst>
          </p:cNvPr>
          <p:cNvSpPr/>
          <p:nvPr/>
        </p:nvSpPr>
        <p:spPr>
          <a:xfrm>
            <a:off x="74721" y="6208789"/>
            <a:ext cx="2747676" cy="58212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D6F4838B-D0A7-B103-6CE9-71854EABDEC2}"/>
              </a:ext>
            </a:extLst>
          </p:cNvPr>
          <p:cNvSpPr txBox="1"/>
          <p:nvPr/>
        </p:nvSpPr>
        <p:spPr>
          <a:xfrm>
            <a:off x="74720" y="6304328"/>
            <a:ext cx="2747677" cy="400110"/>
          </a:xfrm>
          <a:prstGeom prst="rect">
            <a:avLst/>
          </a:prstGeom>
          <a:noFill/>
        </p:spPr>
        <p:txBody>
          <a:bodyPr wrap="square" rtlCol="0">
            <a:spAutoFit/>
          </a:bodyPr>
          <a:lstStyle/>
          <a:p>
            <a:r>
              <a:rPr lang="en-US" altLang="ko-KR" sz="2000" b="1" dirty="0">
                <a:sym typeface="Wingdings" panose="05000000000000000000" pitchFamily="2" charset="2"/>
              </a:rPr>
              <a:t> </a:t>
            </a:r>
            <a:r>
              <a:rPr lang="en-US" altLang="ko-KR" sz="2000" b="1" dirty="0" err="1">
                <a:sym typeface="Wingdings" panose="05000000000000000000" pitchFamily="2" charset="2"/>
              </a:rPr>
              <a:t>Spalart</a:t>
            </a:r>
            <a:r>
              <a:rPr lang="en-US" altLang="ko-KR" sz="2000" b="1" dirty="0">
                <a:sym typeface="Wingdings" panose="05000000000000000000" pitchFamily="2" charset="2"/>
              </a:rPr>
              <a:t> - </a:t>
            </a:r>
            <a:r>
              <a:rPr lang="en-US" altLang="ko-KR" sz="2000" b="1" dirty="0" err="1">
                <a:sym typeface="Wingdings" panose="05000000000000000000" pitchFamily="2" charset="2"/>
              </a:rPr>
              <a:t>Allmaras</a:t>
            </a:r>
            <a:endParaRPr lang="en-US" altLang="ko-KR" sz="2000" b="1" dirty="0"/>
          </a:p>
        </p:txBody>
      </p:sp>
    </p:spTree>
    <p:extLst>
      <p:ext uri="{BB962C8B-B14F-4D97-AF65-F5344CB8AC3E}">
        <p14:creationId xmlns:p14="http://schemas.microsoft.com/office/powerpoint/2010/main" val="3124485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8604F6C0-412D-AC20-8217-390C6EBC8B18}"/>
              </a:ext>
            </a:extLst>
          </p:cNvPr>
          <p:cNvSpPr/>
          <p:nvPr/>
        </p:nvSpPr>
        <p:spPr>
          <a:xfrm>
            <a:off x="1271676" y="4823588"/>
            <a:ext cx="4716773" cy="126080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descr="텍스트, 아동 미술, 스크린샷, 다채로움이(가) 표시된 사진&#10;&#10;자동 생성된 설명">
            <a:extLst>
              <a:ext uri="{FF2B5EF4-FFF2-40B4-BE49-F238E27FC236}">
                <a16:creationId xmlns:a16="http://schemas.microsoft.com/office/drawing/2014/main" id="{F831B70B-3B98-CBFD-7367-14984B794D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3188" b="600"/>
          <a:stretch/>
        </p:blipFill>
        <p:spPr>
          <a:xfrm>
            <a:off x="6741013" y="884535"/>
            <a:ext cx="2627630" cy="1850390"/>
          </a:xfrm>
          <a:prstGeom prst="rect">
            <a:avLst/>
          </a:prstGeom>
        </p:spPr>
      </p:pic>
      <p:pic>
        <p:nvPicPr>
          <p:cNvPr id="5" name="그림 4" descr="바퀴, 스크린샷이(가) 표시된 사진&#10;&#10;자동 생성된 설명">
            <a:extLst>
              <a:ext uri="{FF2B5EF4-FFF2-40B4-BE49-F238E27FC236}">
                <a16:creationId xmlns:a16="http://schemas.microsoft.com/office/drawing/2014/main" id="{8BB43DDC-6B8B-B3F5-EE81-429388DD0A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7350" b="90"/>
          <a:stretch/>
        </p:blipFill>
        <p:spPr>
          <a:xfrm>
            <a:off x="9368643" y="884535"/>
            <a:ext cx="2627630" cy="1965960"/>
          </a:xfrm>
          <a:prstGeom prst="rect">
            <a:avLst/>
          </a:prstGeom>
        </p:spPr>
      </p:pic>
      <p:pic>
        <p:nvPicPr>
          <p:cNvPr id="6" name="그림 5" descr="텍스트, 스크린샷이(가) 표시된 사진&#10;&#10;자동 생성된 설명">
            <a:extLst>
              <a:ext uri="{FF2B5EF4-FFF2-40B4-BE49-F238E27FC236}">
                <a16:creationId xmlns:a16="http://schemas.microsoft.com/office/drawing/2014/main" id="{7A90DCCF-56E5-8875-424B-2DDE28B143D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00" b="-957"/>
          <a:stretch/>
        </p:blipFill>
        <p:spPr>
          <a:xfrm>
            <a:off x="6741013" y="2733168"/>
            <a:ext cx="2627630" cy="2090420"/>
          </a:xfrm>
          <a:prstGeom prst="rect">
            <a:avLst/>
          </a:prstGeom>
        </p:spPr>
      </p:pic>
      <p:pic>
        <p:nvPicPr>
          <p:cNvPr id="7" name="그림 6" descr="스크린샷이(가) 표시된 사진&#10;&#10;자동 생성된 설명">
            <a:extLst>
              <a:ext uri="{FF2B5EF4-FFF2-40B4-BE49-F238E27FC236}">
                <a16:creationId xmlns:a16="http://schemas.microsoft.com/office/drawing/2014/main" id="{68FFBEAC-8FDB-C6BD-3123-7530E0D3647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 t="13021" r="36851" b="2529"/>
          <a:stretch/>
        </p:blipFill>
        <p:spPr>
          <a:xfrm>
            <a:off x="9368643" y="2828418"/>
            <a:ext cx="2627630" cy="1899920"/>
          </a:xfrm>
          <a:prstGeom prst="rect">
            <a:avLst/>
          </a:prstGeom>
        </p:spPr>
      </p:pic>
      <p:pic>
        <p:nvPicPr>
          <p:cNvPr id="8" name="그림 7" descr="아동 미술, 스크린샷, 도표이(가) 표시된 사진&#10;&#10;자동 생성된 설명">
            <a:extLst>
              <a:ext uri="{FF2B5EF4-FFF2-40B4-BE49-F238E27FC236}">
                <a16:creationId xmlns:a16="http://schemas.microsoft.com/office/drawing/2014/main" id="{7B9C2A73-53AC-632A-9BB2-09553913AFB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 r="28296" b="108"/>
          <a:stretch/>
        </p:blipFill>
        <p:spPr>
          <a:xfrm>
            <a:off x="6741013" y="4728338"/>
            <a:ext cx="2627630" cy="1991995"/>
          </a:xfrm>
          <a:prstGeom prst="rect">
            <a:avLst/>
          </a:prstGeom>
        </p:spPr>
      </p:pic>
      <p:pic>
        <p:nvPicPr>
          <p:cNvPr id="9" name="그림 8" descr="스크린샷이(가) 표시된 사진&#10;&#10;자동 생성된 설명">
            <a:extLst>
              <a:ext uri="{FF2B5EF4-FFF2-40B4-BE49-F238E27FC236}">
                <a16:creationId xmlns:a16="http://schemas.microsoft.com/office/drawing/2014/main" id="{AF98273A-DC62-2D3B-0862-74193B481DF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6370" r="37287" b="11444"/>
          <a:stretch/>
        </p:blipFill>
        <p:spPr>
          <a:xfrm>
            <a:off x="9368643" y="4750415"/>
            <a:ext cx="2627630" cy="1645920"/>
          </a:xfrm>
          <a:prstGeom prst="rect">
            <a:avLst/>
          </a:prstGeom>
        </p:spPr>
      </p:pic>
      <p:sp>
        <p:nvSpPr>
          <p:cNvPr id="2" name="제목 1">
            <a:extLst>
              <a:ext uri="{FF2B5EF4-FFF2-40B4-BE49-F238E27FC236}">
                <a16:creationId xmlns:a16="http://schemas.microsoft.com/office/drawing/2014/main" id="{487EC69A-9429-ED1E-DEEF-F554AAF98DC7}"/>
              </a:ext>
            </a:extLst>
          </p:cNvPr>
          <p:cNvSpPr>
            <a:spLocks noGrp="1"/>
          </p:cNvSpPr>
          <p:nvPr>
            <p:ph type="title"/>
          </p:nvPr>
        </p:nvSpPr>
        <p:spPr>
          <a:xfrm>
            <a:off x="74721" y="649211"/>
            <a:ext cx="8343138" cy="582126"/>
          </a:xfrm>
        </p:spPr>
        <p:txBody>
          <a:bodyPr>
            <a:normAutofit fontScale="90000"/>
          </a:bodyPr>
          <a:lstStyle/>
          <a:p>
            <a:r>
              <a:rPr lang="en-US" altLang="ko-KR" dirty="0"/>
              <a:t>III. CFD Solution – Drag Performance</a:t>
            </a:r>
            <a:endParaRPr lang="ko-KR" altLang="en-US" dirty="0"/>
          </a:p>
        </p:txBody>
      </p:sp>
      <p:pic>
        <p:nvPicPr>
          <p:cNvPr id="3" name="그림 2">
            <a:extLst>
              <a:ext uri="{FF2B5EF4-FFF2-40B4-BE49-F238E27FC236}">
                <a16:creationId xmlns:a16="http://schemas.microsoft.com/office/drawing/2014/main" id="{BD4FE3F3-81D8-2A7A-95D6-A3D99ADD0B99}"/>
              </a:ext>
            </a:extLst>
          </p:cNvPr>
          <p:cNvPicPr>
            <a:picLocks noChangeAspect="1"/>
          </p:cNvPicPr>
          <p:nvPr/>
        </p:nvPicPr>
        <p:blipFill rotWithShape="1">
          <a:blip r:embed="rId9"/>
          <a:srcRect l="5910" r="6121" b="-480"/>
          <a:stretch/>
        </p:blipFill>
        <p:spPr>
          <a:xfrm>
            <a:off x="715459" y="1445646"/>
            <a:ext cx="5207969" cy="2765543"/>
          </a:xfrm>
          <a:prstGeom prst="rect">
            <a:avLst/>
          </a:prstGeom>
        </p:spPr>
      </p:pic>
      <p:sp>
        <p:nvSpPr>
          <p:cNvPr id="10" name="TextBox 9">
            <a:extLst>
              <a:ext uri="{FF2B5EF4-FFF2-40B4-BE49-F238E27FC236}">
                <a16:creationId xmlns:a16="http://schemas.microsoft.com/office/drawing/2014/main" id="{B75BCD59-E5B8-1BA9-0B39-005FC68CBB79}"/>
              </a:ext>
            </a:extLst>
          </p:cNvPr>
          <p:cNvSpPr txBox="1"/>
          <p:nvPr/>
        </p:nvSpPr>
        <p:spPr>
          <a:xfrm>
            <a:off x="1271678" y="5019401"/>
            <a:ext cx="4716774" cy="923330"/>
          </a:xfrm>
          <a:prstGeom prst="rect">
            <a:avLst/>
          </a:prstGeom>
          <a:noFill/>
        </p:spPr>
        <p:txBody>
          <a:bodyPr wrap="square" rtlCol="0">
            <a:spAutoFit/>
          </a:bodyPr>
          <a:lstStyle/>
          <a:p>
            <a:pPr marL="285750" indent="-285750">
              <a:buFontTx/>
              <a:buChar char="-"/>
            </a:pPr>
            <a:r>
              <a:rPr lang="en-US" altLang="ko-KR" b="1" dirty="0"/>
              <a:t>20.4%, 43%</a:t>
            </a:r>
            <a:r>
              <a:rPr lang="ko-KR" altLang="en-US" b="1" dirty="0"/>
              <a:t> </a:t>
            </a:r>
            <a:r>
              <a:rPr lang="en-US" altLang="ko-KR" b="1" dirty="0"/>
              <a:t>Drag Force Reduction</a:t>
            </a:r>
          </a:p>
          <a:p>
            <a:pPr marL="285750" indent="-285750">
              <a:buFontTx/>
              <a:buChar char="-"/>
            </a:pPr>
            <a:endParaRPr lang="en-US" altLang="ko-KR" dirty="0"/>
          </a:p>
          <a:p>
            <a:pPr marL="285750" indent="-285750">
              <a:buFontTx/>
              <a:buChar char="-"/>
            </a:pPr>
            <a:r>
              <a:rPr lang="en-US" altLang="ko-KR" b="1" dirty="0"/>
              <a:t>17%, 21% Drag Coefficient Reduction</a:t>
            </a:r>
            <a:endParaRPr lang="ko-KR" altLang="en-US" b="1" dirty="0"/>
          </a:p>
        </p:txBody>
      </p:sp>
    </p:spTree>
    <p:extLst>
      <p:ext uri="{BB962C8B-B14F-4D97-AF65-F5344CB8AC3E}">
        <p14:creationId xmlns:p14="http://schemas.microsoft.com/office/powerpoint/2010/main" val="1003863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DBFBCBA-6D48-1407-99CE-1BC91708FF3F}"/>
              </a:ext>
            </a:extLst>
          </p:cNvPr>
          <p:cNvSpPr/>
          <p:nvPr/>
        </p:nvSpPr>
        <p:spPr>
          <a:xfrm>
            <a:off x="1432347" y="4265287"/>
            <a:ext cx="9521270" cy="194350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6E927D02-F503-9BC9-FA0A-8620D5050DE8}"/>
              </a:ext>
            </a:extLst>
          </p:cNvPr>
          <p:cNvSpPr>
            <a:spLocks noGrp="1"/>
          </p:cNvSpPr>
          <p:nvPr>
            <p:ph type="title"/>
          </p:nvPr>
        </p:nvSpPr>
        <p:spPr>
          <a:xfrm>
            <a:off x="74721" y="649211"/>
            <a:ext cx="9241928" cy="582126"/>
          </a:xfrm>
        </p:spPr>
        <p:txBody>
          <a:bodyPr>
            <a:normAutofit fontScale="90000"/>
          </a:bodyPr>
          <a:lstStyle/>
          <a:p>
            <a:r>
              <a:rPr lang="en-US" altLang="ko-KR" dirty="0"/>
              <a:t>III. CFD Solution – Cooling Performance</a:t>
            </a:r>
            <a:endParaRPr lang="ko-KR" altLang="en-US" dirty="0"/>
          </a:p>
        </p:txBody>
      </p:sp>
      <p:pic>
        <p:nvPicPr>
          <p:cNvPr id="3" name="그림 2" descr="스크린샷, 그래픽 디자인, 다채로움, 텍스트이(가) 표시된 사진&#10;&#10;자동 생성된 설명">
            <a:extLst>
              <a:ext uri="{FF2B5EF4-FFF2-40B4-BE49-F238E27FC236}">
                <a16:creationId xmlns:a16="http://schemas.microsoft.com/office/drawing/2014/main" id="{92EB293D-3FE4-788D-2929-220ADF667003}"/>
              </a:ext>
            </a:extLst>
          </p:cNvPr>
          <p:cNvPicPr>
            <a:picLocks noChangeAspect="1"/>
          </p:cNvPicPr>
          <p:nvPr/>
        </p:nvPicPr>
        <p:blipFill>
          <a:blip r:embed="rId3"/>
          <a:stretch>
            <a:fillRect/>
          </a:stretch>
        </p:blipFill>
        <p:spPr>
          <a:xfrm>
            <a:off x="2040518" y="1345095"/>
            <a:ext cx="8110964" cy="2083905"/>
          </a:xfrm>
          <a:prstGeom prst="rect">
            <a:avLst/>
          </a:prstGeom>
        </p:spPr>
      </p:pic>
      <p:sp>
        <p:nvSpPr>
          <p:cNvPr id="4" name="TextBox 3">
            <a:extLst>
              <a:ext uri="{FF2B5EF4-FFF2-40B4-BE49-F238E27FC236}">
                <a16:creationId xmlns:a16="http://schemas.microsoft.com/office/drawing/2014/main" id="{FF57AF0F-345D-948A-3110-67FEA6A5E9EE}"/>
              </a:ext>
            </a:extLst>
          </p:cNvPr>
          <p:cNvSpPr txBox="1"/>
          <p:nvPr/>
        </p:nvSpPr>
        <p:spPr>
          <a:xfrm>
            <a:off x="1907320" y="3429000"/>
            <a:ext cx="3254307" cy="369332"/>
          </a:xfrm>
          <a:prstGeom prst="rect">
            <a:avLst/>
          </a:prstGeom>
          <a:noFill/>
        </p:spPr>
        <p:txBody>
          <a:bodyPr wrap="square" rtlCol="0">
            <a:spAutoFit/>
          </a:bodyPr>
          <a:lstStyle/>
          <a:p>
            <a:pPr algn="ctr"/>
            <a:r>
              <a:rPr lang="en-US" altLang="ko-KR" b="1" dirty="0"/>
              <a:t>Old Model</a:t>
            </a:r>
            <a:endParaRPr lang="ko-KR" altLang="en-US" b="1" dirty="0"/>
          </a:p>
        </p:txBody>
      </p:sp>
      <p:sp>
        <p:nvSpPr>
          <p:cNvPr id="5" name="TextBox 4">
            <a:extLst>
              <a:ext uri="{FF2B5EF4-FFF2-40B4-BE49-F238E27FC236}">
                <a16:creationId xmlns:a16="http://schemas.microsoft.com/office/drawing/2014/main" id="{4A4CD471-5DA6-4846-B293-81AE3623C286}"/>
              </a:ext>
            </a:extLst>
          </p:cNvPr>
          <p:cNvSpPr txBox="1"/>
          <p:nvPr/>
        </p:nvSpPr>
        <p:spPr>
          <a:xfrm>
            <a:off x="4759225" y="3429000"/>
            <a:ext cx="3254307" cy="369332"/>
          </a:xfrm>
          <a:prstGeom prst="rect">
            <a:avLst/>
          </a:prstGeom>
          <a:noFill/>
        </p:spPr>
        <p:txBody>
          <a:bodyPr wrap="square" rtlCol="0">
            <a:spAutoFit/>
          </a:bodyPr>
          <a:lstStyle/>
          <a:p>
            <a:pPr algn="ctr"/>
            <a:r>
              <a:rPr lang="en-US" altLang="ko-KR" b="1" dirty="0"/>
              <a:t>Advanced 1</a:t>
            </a:r>
            <a:endParaRPr lang="ko-KR" altLang="en-US" b="1" dirty="0"/>
          </a:p>
        </p:txBody>
      </p:sp>
      <p:sp>
        <p:nvSpPr>
          <p:cNvPr id="6" name="TextBox 5">
            <a:extLst>
              <a:ext uri="{FF2B5EF4-FFF2-40B4-BE49-F238E27FC236}">
                <a16:creationId xmlns:a16="http://schemas.microsoft.com/office/drawing/2014/main" id="{AC646393-3037-D504-C8F7-1F3000F07425}"/>
              </a:ext>
            </a:extLst>
          </p:cNvPr>
          <p:cNvSpPr txBox="1"/>
          <p:nvPr/>
        </p:nvSpPr>
        <p:spPr>
          <a:xfrm>
            <a:off x="7342565" y="3429000"/>
            <a:ext cx="3254307" cy="369332"/>
          </a:xfrm>
          <a:prstGeom prst="rect">
            <a:avLst/>
          </a:prstGeom>
          <a:noFill/>
        </p:spPr>
        <p:txBody>
          <a:bodyPr wrap="square" rtlCol="0">
            <a:spAutoFit/>
          </a:bodyPr>
          <a:lstStyle/>
          <a:p>
            <a:pPr algn="ctr"/>
            <a:r>
              <a:rPr lang="en-US" altLang="ko-KR" b="1" dirty="0"/>
              <a:t>Advanced 2</a:t>
            </a:r>
            <a:endParaRPr lang="ko-KR" altLang="en-US" b="1" dirty="0"/>
          </a:p>
        </p:txBody>
      </p:sp>
      <p:sp>
        <p:nvSpPr>
          <p:cNvPr id="7" name="TextBox 6">
            <a:extLst>
              <a:ext uri="{FF2B5EF4-FFF2-40B4-BE49-F238E27FC236}">
                <a16:creationId xmlns:a16="http://schemas.microsoft.com/office/drawing/2014/main" id="{08D5F13A-441C-FB96-A62F-C889BE59BC02}"/>
              </a:ext>
            </a:extLst>
          </p:cNvPr>
          <p:cNvSpPr txBox="1"/>
          <p:nvPr/>
        </p:nvSpPr>
        <p:spPr>
          <a:xfrm>
            <a:off x="1432347" y="4309829"/>
            <a:ext cx="10154316" cy="1754326"/>
          </a:xfrm>
          <a:prstGeom prst="rect">
            <a:avLst/>
          </a:prstGeom>
          <a:noFill/>
        </p:spPr>
        <p:txBody>
          <a:bodyPr wrap="square" rtlCol="0">
            <a:spAutoFit/>
          </a:bodyPr>
          <a:lstStyle/>
          <a:p>
            <a:pPr marL="285750" indent="-285750">
              <a:buFontTx/>
              <a:buChar char="-"/>
            </a:pPr>
            <a:r>
              <a:rPr lang="en-US" altLang="ko-KR" b="1" dirty="0"/>
              <a:t>2.5 [m/s] &lt; 10 [m/s] &lt; 16 [m/s]</a:t>
            </a:r>
          </a:p>
          <a:p>
            <a:pPr marL="285750" indent="-285750">
              <a:buFontTx/>
              <a:buChar char="-"/>
            </a:pPr>
            <a:endParaRPr lang="en-US" altLang="ko-KR" b="1" dirty="0"/>
          </a:p>
          <a:p>
            <a:pPr marL="285750" indent="-285750">
              <a:buFontTx/>
              <a:buChar char="-"/>
            </a:pPr>
            <a:r>
              <a:rPr lang="en-US" altLang="ko-KR" b="1" dirty="0"/>
              <a:t>Fluid accelerated through the narrow passage of the air vent is cooled and flows directly over the electronic devices</a:t>
            </a:r>
          </a:p>
          <a:p>
            <a:pPr marL="285750" indent="-285750">
              <a:buFontTx/>
              <a:buChar char="-"/>
            </a:pPr>
            <a:endParaRPr lang="en-US" altLang="ko-KR" b="1" dirty="0"/>
          </a:p>
          <a:p>
            <a:pPr marL="285750" indent="-285750">
              <a:buFontTx/>
              <a:buChar char="-"/>
            </a:pPr>
            <a:r>
              <a:rPr lang="en-US" altLang="ko-KR" b="1" dirty="0"/>
              <a:t>Improved cooling performance of electronic devices using air cooling</a:t>
            </a:r>
            <a:endParaRPr lang="ko-KR" altLang="en-US" b="1" dirty="0"/>
          </a:p>
        </p:txBody>
      </p:sp>
    </p:spTree>
    <p:extLst>
      <p:ext uri="{BB962C8B-B14F-4D97-AF65-F5344CB8AC3E}">
        <p14:creationId xmlns:p14="http://schemas.microsoft.com/office/powerpoint/2010/main" val="90919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12C709-6DAA-AF7E-EA52-77C0C75F46B4}"/>
              </a:ext>
            </a:extLst>
          </p:cNvPr>
          <p:cNvSpPr>
            <a:spLocks noGrp="1"/>
          </p:cNvSpPr>
          <p:nvPr>
            <p:ph type="title"/>
          </p:nvPr>
        </p:nvSpPr>
        <p:spPr>
          <a:xfrm>
            <a:off x="74721" y="649211"/>
            <a:ext cx="10993995" cy="582126"/>
          </a:xfrm>
        </p:spPr>
        <p:txBody>
          <a:bodyPr>
            <a:normAutofit fontScale="90000"/>
          </a:bodyPr>
          <a:lstStyle/>
          <a:p>
            <a:r>
              <a:rPr lang="en-US" altLang="ko-KR" dirty="0"/>
              <a:t>IV. Wind Tunnel Experiment - Settings</a:t>
            </a:r>
            <a:endParaRPr lang="ko-KR" altLang="en-US" dirty="0"/>
          </a:p>
        </p:txBody>
      </p:sp>
      <p:pic>
        <p:nvPicPr>
          <p:cNvPr id="3" name="그림 2" descr="스크린샷, 텍스트, 실내, 디자인이(가) 표시된 사진&#10;&#10;자동 생성된 설명">
            <a:extLst>
              <a:ext uri="{FF2B5EF4-FFF2-40B4-BE49-F238E27FC236}">
                <a16:creationId xmlns:a16="http://schemas.microsoft.com/office/drawing/2014/main" id="{4D22C0E1-0E1C-C8D7-6B51-D6A629CEF874}"/>
              </a:ext>
            </a:extLst>
          </p:cNvPr>
          <p:cNvPicPr>
            <a:picLocks noChangeAspect="1"/>
          </p:cNvPicPr>
          <p:nvPr/>
        </p:nvPicPr>
        <p:blipFill>
          <a:blip r:embed="rId3"/>
          <a:stretch>
            <a:fillRect/>
          </a:stretch>
        </p:blipFill>
        <p:spPr>
          <a:xfrm>
            <a:off x="1008476" y="1294996"/>
            <a:ext cx="3045578" cy="2258568"/>
          </a:xfrm>
          <a:prstGeom prst="rect">
            <a:avLst/>
          </a:prstGeom>
        </p:spPr>
      </p:pic>
      <p:pic>
        <p:nvPicPr>
          <p:cNvPr id="4" name="그림 3">
            <a:extLst>
              <a:ext uri="{FF2B5EF4-FFF2-40B4-BE49-F238E27FC236}">
                <a16:creationId xmlns:a16="http://schemas.microsoft.com/office/drawing/2014/main" id="{BBC29872-7158-B562-5122-2DA5BB2CECC2}"/>
              </a:ext>
            </a:extLst>
          </p:cNvPr>
          <p:cNvPicPr>
            <a:picLocks noChangeAspect="1"/>
          </p:cNvPicPr>
          <p:nvPr/>
        </p:nvPicPr>
        <p:blipFill>
          <a:blip r:embed="rId4"/>
          <a:stretch>
            <a:fillRect/>
          </a:stretch>
        </p:blipFill>
        <p:spPr>
          <a:xfrm>
            <a:off x="4949193" y="1477183"/>
            <a:ext cx="5981700" cy="2258568"/>
          </a:xfrm>
          <a:prstGeom prst="rect">
            <a:avLst/>
          </a:prstGeom>
        </p:spPr>
      </p:pic>
      <p:pic>
        <p:nvPicPr>
          <p:cNvPr id="5" name="그림 4" descr="스크린샷, 예술이(가) 표시된 사진&#10;&#10;자동 생성된 설명">
            <a:extLst>
              <a:ext uri="{FF2B5EF4-FFF2-40B4-BE49-F238E27FC236}">
                <a16:creationId xmlns:a16="http://schemas.microsoft.com/office/drawing/2014/main" id="{ED025051-BBEE-A5A6-A82E-CFAC3BB6F7A3}"/>
              </a:ext>
            </a:extLst>
          </p:cNvPr>
          <p:cNvPicPr>
            <a:picLocks noChangeAspect="1"/>
          </p:cNvPicPr>
          <p:nvPr/>
        </p:nvPicPr>
        <p:blipFill rotWithShape="1">
          <a:blip r:embed="rId5"/>
          <a:srcRect t="3091" r="1219"/>
          <a:stretch/>
        </p:blipFill>
        <p:spPr bwMode="auto">
          <a:xfrm>
            <a:off x="1032323" y="3712330"/>
            <a:ext cx="2774950" cy="1522095"/>
          </a:xfrm>
          <a:prstGeom prst="rect">
            <a:avLst/>
          </a:prstGeom>
          <a:ln>
            <a:noFill/>
          </a:ln>
          <a:extLst>
            <a:ext uri="{53640926-AAD7-44D8-BBD7-CCE9431645EC}">
              <a14:shadowObscured xmlns:a14="http://schemas.microsoft.com/office/drawing/2010/main"/>
            </a:ext>
          </a:extLst>
        </p:spPr>
      </p:pic>
      <p:pic>
        <p:nvPicPr>
          <p:cNvPr id="6" name="그림 5" descr="비행기, 실내, 벽, 예술이(가) 표시된 사진&#10;&#10;자동 생성된 설명">
            <a:extLst>
              <a:ext uri="{FF2B5EF4-FFF2-40B4-BE49-F238E27FC236}">
                <a16:creationId xmlns:a16="http://schemas.microsoft.com/office/drawing/2014/main" id="{1D1CB138-965A-B70E-2C37-CCED7CEA9E9A}"/>
              </a:ext>
            </a:extLst>
          </p:cNvPr>
          <p:cNvPicPr>
            <a:picLocks noChangeAspect="1"/>
          </p:cNvPicPr>
          <p:nvPr/>
        </p:nvPicPr>
        <p:blipFill rotWithShape="1">
          <a:blip r:embed="rId6"/>
          <a:srcRect l="5269" b="8098"/>
          <a:stretch/>
        </p:blipFill>
        <p:spPr bwMode="auto">
          <a:xfrm>
            <a:off x="4054054" y="3731408"/>
            <a:ext cx="2639695" cy="1438275"/>
          </a:xfrm>
          <a:prstGeom prst="rect">
            <a:avLst/>
          </a:prstGeom>
          <a:ln>
            <a:noFill/>
          </a:ln>
          <a:extLst>
            <a:ext uri="{53640926-AAD7-44D8-BBD7-CCE9431645EC}">
              <a14:shadowObscured xmlns:a14="http://schemas.microsoft.com/office/drawing/2010/main"/>
            </a:ext>
          </a:extLst>
        </p:spPr>
      </p:pic>
      <p:pic>
        <p:nvPicPr>
          <p:cNvPr id="7" name="그림 6" descr="스크린샷, 수족관, 예술, 비행기이(가) 표시된 사진&#10;&#10;자동 생성된 설명">
            <a:extLst>
              <a:ext uri="{FF2B5EF4-FFF2-40B4-BE49-F238E27FC236}">
                <a16:creationId xmlns:a16="http://schemas.microsoft.com/office/drawing/2014/main" id="{5FA6C393-AA1E-0672-7BEA-88BD057DC1F7}"/>
              </a:ext>
            </a:extLst>
          </p:cNvPr>
          <p:cNvPicPr>
            <a:picLocks noChangeAspect="1"/>
          </p:cNvPicPr>
          <p:nvPr/>
        </p:nvPicPr>
        <p:blipFill rotWithShape="1">
          <a:blip r:embed="rId7"/>
          <a:srcRect b="2232"/>
          <a:stretch/>
        </p:blipFill>
        <p:spPr bwMode="auto">
          <a:xfrm>
            <a:off x="6940530" y="3698095"/>
            <a:ext cx="2699385" cy="1470660"/>
          </a:xfrm>
          <a:prstGeom prst="rect">
            <a:avLst/>
          </a:prstGeom>
          <a:ln>
            <a:noFill/>
          </a:ln>
          <a:extLst>
            <a:ext uri="{53640926-AAD7-44D8-BBD7-CCE9431645EC}">
              <a14:shadowObscured xmlns:a14="http://schemas.microsoft.com/office/drawing/2010/main"/>
            </a:ext>
          </a:extLst>
        </p:spPr>
      </p:pic>
      <p:pic>
        <p:nvPicPr>
          <p:cNvPr id="8" name="그림 7" descr="사람, 실내, 공구, 거울이(가) 표시된 사진&#10;&#10;자동 생성된 설명">
            <a:extLst>
              <a:ext uri="{FF2B5EF4-FFF2-40B4-BE49-F238E27FC236}">
                <a16:creationId xmlns:a16="http://schemas.microsoft.com/office/drawing/2014/main" id="{3E11E9FD-0C91-A5DE-2031-CE6A7EE92A37}"/>
              </a:ext>
            </a:extLst>
          </p:cNvPr>
          <p:cNvPicPr>
            <a:picLocks noChangeAspect="1"/>
          </p:cNvPicPr>
          <p:nvPr/>
        </p:nvPicPr>
        <p:blipFill rotWithShape="1">
          <a:blip r:embed="rId8"/>
          <a:srcRect t="39341" r="-2346"/>
          <a:stretch/>
        </p:blipFill>
        <p:spPr bwMode="auto">
          <a:xfrm>
            <a:off x="9886696" y="3696825"/>
            <a:ext cx="1555750" cy="147193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D89C536D-D7C5-6864-14CC-71E261C87101}"/>
              </a:ext>
            </a:extLst>
          </p:cNvPr>
          <p:cNvSpPr txBox="1"/>
          <p:nvPr/>
        </p:nvSpPr>
        <p:spPr>
          <a:xfrm>
            <a:off x="74721" y="5319047"/>
            <a:ext cx="11978734" cy="1415772"/>
          </a:xfrm>
          <a:prstGeom prst="rect">
            <a:avLst/>
          </a:prstGeom>
          <a:noFill/>
        </p:spPr>
        <p:txBody>
          <a:bodyPr wrap="square" rtlCol="0">
            <a:spAutoFit/>
          </a:bodyPr>
          <a:lstStyle/>
          <a:p>
            <a:pPr marL="285750" indent="-285750">
              <a:buFontTx/>
              <a:buChar char="-"/>
            </a:pPr>
            <a:r>
              <a:rPr lang="en-US" altLang="ko-KR" sz="1600" b="1" dirty="0"/>
              <a:t>Fabrication of a honeycomb structure (transparent straw) to convert turbulent air at the inlet into laminar flow</a:t>
            </a:r>
          </a:p>
          <a:p>
            <a:pPr marL="285750" indent="-285750">
              <a:buFontTx/>
              <a:buChar char="-"/>
            </a:pPr>
            <a:endParaRPr lang="en-US" altLang="ko-KR" b="1" dirty="0"/>
          </a:p>
          <a:p>
            <a:pPr marL="285750" indent="-285750">
              <a:buFontTx/>
              <a:buChar char="-"/>
            </a:pPr>
            <a:r>
              <a:rPr lang="en-US" altLang="ko-KR" sz="1600" b="1" dirty="0"/>
              <a:t>Creation of a test region (acrylic board) to prevent interference from external fluid</a:t>
            </a:r>
          </a:p>
          <a:p>
            <a:pPr marL="285750" indent="-285750">
              <a:buFontTx/>
              <a:buChar char="-"/>
            </a:pPr>
            <a:endParaRPr lang="en-US" altLang="ko-KR" b="1" dirty="0"/>
          </a:p>
          <a:p>
            <a:pPr marL="285750" indent="-285750">
              <a:buFontTx/>
              <a:buChar char="-"/>
            </a:pPr>
            <a:r>
              <a:rPr lang="en-US" altLang="ko-KR" sz="1600" b="1" dirty="0"/>
              <a:t>Rod cell </a:t>
            </a:r>
            <a:r>
              <a:rPr lang="en-US" altLang="ko-KR" sz="1600" b="1" dirty="0">
                <a:sym typeface="Wingdings" panose="05000000000000000000" pitchFamily="2" charset="2"/>
              </a:rPr>
              <a:t> Amplifier  MCU</a:t>
            </a:r>
            <a:endParaRPr lang="ko-KR" altLang="en-US" sz="1600" b="1" dirty="0"/>
          </a:p>
        </p:txBody>
      </p:sp>
    </p:spTree>
    <p:extLst>
      <p:ext uri="{BB962C8B-B14F-4D97-AF65-F5344CB8AC3E}">
        <p14:creationId xmlns:p14="http://schemas.microsoft.com/office/powerpoint/2010/main" val="2534017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9F2E92-55E6-510B-A33D-04AEC7678B31}"/>
              </a:ext>
            </a:extLst>
          </p:cNvPr>
          <p:cNvSpPr>
            <a:spLocks noGrp="1"/>
          </p:cNvSpPr>
          <p:nvPr>
            <p:ph type="title"/>
          </p:nvPr>
        </p:nvSpPr>
        <p:spPr>
          <a:xfrm>
            <a:off x="74721" y="649211"/>
            <a:ext cx="10463259" cy="582126"/>
          </a:xfrm>
        </p:spPr>
        <p:txBody>
          <a:bodyPr>
            <a:normAutofit fontScale="90000"/>
          </a:bodyPr>
          <a:lstStyle/>
          <a:p>
            <a:r>
              <a:rPr lang="en-US" altLang="ko-KR" dirty="0"/>
              <a:t>IV. Wind Tunnel Experiment - Result</a:t>
            </a:r>
            <a:endParaRPr lang="ko-KR" altLang="en-US" dirty="0"/>
          </a:p>
        </p:txBody>
      </p:sp>
      <p:pic>
        <p:nvPicPr>
          <p:cNvPr id="4" name="그림 3" descr="텍스트, 스크린샷, 라인, 그래프이(가) 표시된 사진&#10;&#10;자동 생성된 설명">
            <a:extLst>
              <a:ext uri="{FF2B5EF4-FFF2-40B4-BE49-F238E27FC236}">
                <a16:creationId xmlns:a16="http://schemas.microsoft.com/office/drawing/2014/main" id="{CFA2D3C1-AE3B-D23E-E23F-95B974D1B346}"/>
              </a:ext>
            </a:extLst>
          </p:cNvPr>
          <p:cNvPicPr>
            <a:picLocks noChangeAspect="1"/>
          </p:cNvPicPr>
          <p:nvPr/>
        </p:nvPicPr>
        <p:blipFill>
          <a:blip r:embed="rId3"/>
          <a:stretch>
            <a:fillRect/>
          </a:stretch>
        </p:blipFill>
        <p:spPr>
          <a:xfrm>
            <a:off x="74721" y="1231337"/>
            <a:ext cx="4998296" cy="2587628"/>
          </a:xfrm>
          <a:prstGeom prst="rect">
            <a:avLst/>
          </a:prstGeom>
        </p:spPr>
      </p:pic>
      <p:pic>
        <p:nvPicPr>
          <p:cNvPr id="5" name="그림 4" descr="텍스트, 스크린샷, 폰트, 라인이(가) 표시된 사진&#10;&#10;자동 생성된 설명">
            <a:extLst>
              <a:ext uri="{FF2B5EF4-FFF2-40B4-BE49-F238E27FC236}">
                <a16:creationId xmlns:a16="http://schemas.microsoft.com/office/drawing/2014/main" id="{A1A6D3D0-3FA9-4A37-5552-789E6B757812}"/>
              </a:ext>
            </a:extLst>
          </p:cNvPr>
          <p:cNvPicPr>
            <a:picLocks noChangeAspect="1"/>
          </p:cNvPicPr>
          <p:nvPr/>
        </p:nvPicPr>
        <p:blipFill>
          <a:blip r:embed="rId4"/>
          <a:stretch>
            <a:fillRect/>
          </a:stretch>
        </p:blipFill>
        <p:spPr>
          <a:xfrm>
            <a:off x="5492334" y="1136821"/>
            <a:ext cx="2548190" cy="1304799"/>
          </a:xfrm>
          <a:prstGeom prst="rect">
            <a:avLst/>
          </a:prstGeom>
        </p:spPr>
      </p:pic>
      <p:pic>
        <p:nvPicPr>
          <p:cNvPr id="6" name="그림 5" descr="텍스트, 스크린샷, 라인, 그래프이(가) 표시된 사진&#10;&#10;자동 생성된 설명">
            <a:extLst>
              <a:ext uri="{FF2B5EF4-FFF2-40B4-BE49-F238E27FC236}">
                <a16:creationId xmlns:a16="http://schemas.microsoft.com/office/drawing/2014/main" id="{545B550A-A597-2A2E-D3D4-5A2AB36409B6}"/>
              </a:ext>
            </a:extLst>
          </p:cNvPr>
          <p:cNvPicPr>
            <a:picLocks noChangeAspect="1"/>
          </p:cNvPicPr>
          <p:nvPr/>
        </p:nvPicPr>
        <p:blipFill>
          <a:blip r:embed="rId5"/>
          <a:stretch>
            <a:fillRect/>
          </a:stretch>
        </p:blipFill>
        <p:spPr>
          <a:xfrm>
            <a:off x="5549883" y="2525151"/>
            <a:ext cx="2433091" cy="1309351"/>
          </a:xfrm>
          <a:prstGeom prst="rect">
            <a:avLst/>
          </a:prstGeom>
        </p:spPr>
      </p:pic>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0BE12E4C-C4E2-C1F7-049B-41AD602BB2B2}"/>
                  </a:ext>
                </a:extLst>
              </p:cNvPr>
              <p:cNvGraphicFramePr>
                <a:graphicFrameLocks noGrp="1"/>
              </p:cNvGraphicFramePr>
              <p:nvPr>
                <p:extLst>
                  <p:ext uri="{D42A27DB-BD31-4B8C-83A1-F6EECF244321}">
                    <p14:modId xmlns:p14="http://schemas.microsoft.com/office/powerpoint/2010/main" val="3766924177"/>
                  </p:ext>
                </p:extLst>
              </p:nvPr>
            </p:nvGraphicFramePr>
            <p:xfrm>
              <a:off x="178980" y="4043243"/>
              <a:ext cx="4998296" cy="637032"/>
            </p:xfrm>
            <a:graphic>
              <a:graphicData uri="http://schemas.openxmlformats.org/drawingml/2006/table">
                <a:tbl>
                  <a:tblPr firstRow="1" bandRow="1">
                    <a:tableStyleId>{5C22544A-7EE6-4342-B048-85BDC9FD1C3A}</a:tableStyleId>
                  </a:tblPr>
                  <a:tblGrid>
                    <a:gridCol w="1249574">
                      <a:extLst>
                        <a:ext uri="{9D8B030D-6E8A-4147-A177-3AD203B41FA5}">
                          <a16:colId xmlns:a16="http://schemas.microsoft.com/office/drawing/2014/main" val="2879720509"/>
                        </a:ext>
                      </a:extLst>
                    </a:gridCol>
                    <a:gridCol w="1249574">
                      <a:extLst>
                        <a:ext uri="{9D8B030D-6E8A-4147-A177-3AD203B41FA5}">
                          <a16:colId xmlns:a16="http://schemas.microsoft.com/office/drawing/2014/main" val="2668342484"/>
                        </a:ext>
                      </a:extLst>
                    </a:gridCol>
                    <a:gridCol w="1249574">
                      <a:extLst>
                        <a:ext uri="{9D8B030D-6E8A-4147-A177-3AD203B41FA5}">
                          <a16:colId xmlns:a16="http://schemas.microsoft.com/office/drawing/2014/main" val="2941863926"/>
                        </a:ext>
                      </a:extLst>
                    </a:gridCol>
                    <a:gridCol w="1249574">
                      <a:extLst>
                        <a:ext uri="{9D8B030D-6E8A-4147-A177-3AD203B41FA5}">
                          <a16:colId xmlns:a16="http://schemas.microsoft.com/office/drawing/2014/main" val="3556699826"/>
                        </a:ext>
                      </a:extLst>
                    </a:gridCol>
                  </a:tblGrid>
                  <a:tr h="225255">
                    <a:tc>
                      <a:txBody>
                        <a:bodyPr/>
                        <a:lstStyle/>
                        <a:p>
                          <a:pPr algn="ctr" latinLnBrk="1"/>
                          <a:endParaRPr lang="ko-KR" alt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latinLnBrk="1"/>
                          <a:r>
                            <a:rPr lang="en-US" altLang="ko-KR" sz="1400" b="1" dirty="0">
                              <a:solidFill>
                                <a:schemeClr val="tx1"/>
                              </a:solidFill>
                            </a:rPr>
                            <a:t>Old</a:t>
                          </a:r>
                          <a:endParaRPr lang="ko-KR" alt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latinLnBrk="1"/>
                          <a:r>
                            <a:rPr lang="en-US" altLang="ko-KR" sz="1400" b="1" dirty="0">
                              <a:solidFill>
                                <a:schemeClr val="tx1"/>
                              </a:solidFill>
                            </a:rPr>
                            <a:t>Advanced 1</a:t>
                          </a:r>
                          <a:endParaRPr lang="ko-KR" alt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latinLnBrk="1"/>
                          <a:r>
                            <a:rPr lang="en-US" altLang="ko-KR" sz="1400" b="1" dirty="0">
                              <a:solidFill>
                                <a:schemeClr val="tx1"/>
                              </a:solidFill>
                            </a:rPr>
                            <a:t>Advanced 2</a:t>
                          </a:r>
                          <a:endParaRPr lang="ko-KR" alt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09959738"/>
                      </a:ext>
                    </a:extLst>
                  </a:tr>
                  <a:tr h="225255">
                    <a:tc>
                      <a:txBody>
                        <a:bodyPr/>
                        <a:lstStyle/>
                        <a:p>
                          <a:pPr algn="ctr" latinLnBrk="1"/>
                          <a14:m>
                            <m:oMathPara xmlns:m="http://schemas.openxmlformats.org/officeDocument/2006/math">
                              <m:oMathParaPr>
                                <m:jc m:val="centerGroup"/>
                              </m:oMathParaPr>
                              <m:oMath xmlns:m="http://schemas.openxmlformats.org/officeDocument/2006/math">
                                <m:r>
                                  <a:rPr lang="en-US" altLang="ko-KR" sz="1400" b="1" i="1" smtClean="0">
                                    <a:latin typeface="Cambria Math" panose="02040503050406030204" pitchFamily="18" charset="0"/>
                                  </a:rPr>
                                  <m:t>𝑨</m:t>
                                </m:r>
                                <m:d>
                                  <m:dPr>
                                    <m:ctrlPr>
                                      <a:rPr lang="en-US" altLang="ko-KR" sz="1400" b="1" i="1" smtClean="0">
                                        <a:latin typeface="Cambria Math" panose="02040503050406030204" pitchFamily="18" charset="0"/>
                                      </a:rPr>
                                    </m:ctrlPr>
                                  </m:dPr>
                                  <m:e>
                                    <m:sSup>
                                      <m:sSupPr>
                                        <m:ctrlPr>
                                          <a:rPr lang="en-US" altLang="ko-KR" sz="1400" b="1" i="1" smtClean="0">
                                            <a:latin typeface="Cambria Math" panose="02040503050406030204" pitchFamily="18" charset="0"/>
                                          </a:rPr>
                                        </m:ctrlPr>
                                      </m:sSupPr>
                                      <m:e>
                                        <m:r>
                                          <a:rPr lang="en-US" altLang="ko-KR" sz="1400" b="1" i="1" smtClean="0">
                                            <a:latin typeface="Cambria Math" panose="02040503050406030204" pitchFamily="18" charset="0"/>
                                          </a:rPr>
                                          <m:t>𝒎</m:t>
                                        </m:r>
                                      </m:e>
                                      <m:sup>
                                        <m:r>
                                          <a:rPr lang="en-US" altLang="ko-KR" sz="1400" b="1" i="1" smtClean="0">
                                            <a:latin typeface="Cambria Math" panose="02040503050406030204" pitchFamily="18" charset="0"/>
                                          </a:rPr>
                                          <m:t>𝟐</m:t>
                                        </m:r>
                                      </m:sup>
                                    </m:sSup>
                                  </m:e>
                                </m:d>
                              </m:oMath>
                            </m:oMathPara>
                          </a14:m>
                          <a:endParaRPr lang="ko-KR"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latinLnBrk="1"/>
                          <a:r>
                            <a:rPr lang="en-US" altLang="ko-KR" sz="1400" b="1" kern="1200" dirty="0">
                              <a:solidFill>
                                <a:schemeClr val="dk1"/>
                              </a:solidFill>
                              <a:effectLst/>
                              <a:latin typeface="+mn-lt"/>
                              <a:ea typeface="+mn-ea"/>
                              <a:cs typeface="+mn-cs"/>
                            </a:rPr>
                            <a:t>0.0118</a:t>
                          </a:r>
                          <a:endParaRPr lang="ko-KR"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b="1" kern="1200" dirty="0">
                              <a:solidFill>
                                <a:schemeClr val="dk1"/>
                              </a:solidFill>
                              <a:effectLst/>
                              <a:latin typeface="+mn-lt"/>
                              <a:ea typeface="+mn-ea"/>
                              <a:cs typeface="+mn-cs"/>
                            </a:rPr>
                            <a:t>0.0118</a:t>
                          </a:r>
                          <a:endParaRPr lang="ko-KR"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b="1" dirty="0"/>
                            <a:t>0.0073</a:t>
                          </a:r>
                          <a:endParaRPr lang="ko-KR"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316945"/>
                      </a:ext>
                    </a:extLst>
                  </a:tr>
                </a:tbl>
              </a:graphicData>
            </a:graphic>
          </p:graphicFrame>
        </mc:Choice>
        <mc:Fallback>
          <p:graphicFrame>
            <p:nvGraphicFramePr>
              <p:cNvPr id="9" name="표 8">
                <a:extLst>
                  <a:ext uri="{FF2B5EF4-FFF2-40B4-BE49-F238E27FC236}">
                    <a16:creationId xmlns:a16="http://schemas.microsoft.com/office/drawing/2014/main" id="{0BE12E4C-C4E2-C1F7-049B-41AD602BB2B2}"/>
                  </a:ext>
                </a:extLst>
              </p:cNvPr>
              <p:cNvGraphicFramePr>
                <a:graphicFrameLocks noGrp="1"/>
              </p:cNvGraphicFramePr>
              <p:nvPr>
                <p:extLst>
                  <p:ext uri="{D42A27DB-BD31-4B8C-83A1-F6EECF244321}">
                    <p14:modId xmlns:p14="http://schemas.microsoft.com/office/powerpoint/2010/main" val="3766924177"/>
                  </p:ext>
                </p:extLst>
              </p:nvPr>
            </p:nvGraphicFramePr>
            <p:xfrm>
              <a:off x="178980" y="4043243"/>
              <a:ext cx="4998296" cy="637032"/>
            </p:xfrm>
            <a:graphic>
              <a:graphicData uri="http://schemas.openxmlformats.org/drawingml/2006/table">
                <a:tbl>
                  <a:tblPr firstRow="1" bandRow="1">
                    <a:tableStyleId>{5C22544A-7EE6-4342-B048-85BDC9FD1C3A}</a:tableStyleId>
                  </a:tblPr>
                  <a:tblGrid>
                    <a:gridCol w="1249574">
                      <a:extLst>
                        <a:ext uri="{9D8B030D-6E8A-4147-A177-3AD203B41FA5}">
                          <a16:colId xmlns:a16="http://schemas.microsoft.com/office/drawing/2014/main" val="2879720509"/>
                        </a:ext>
                      </a:extLst>
                    </a:gridCol>
                    <a:gridCol w="1249574">
                      <a:extLst>
                        <a:ext uri="{9D8B030D-6E8A-4147-A177-3AD203B41FA5}">
                          <a16:colId xmlns:a16="http://schemas.microsoft.com/office/drawing/2014/main" val="2668342484"/>
                        </a:ext>
                      </a:extLst>
                    </a:gridCol>
                    <a:gridCol w="1249574">
                      <a:extLst>
                        <a:ext uri="{9D8B030D-6E8A-4147-A177-3AD203B41FA5}">
                          <a16:colId xmlns:a16="http://schemas.microsoft.com/office/drawing/2014/main" val="2941863926"/>
                        </a:ext>
                      </a:extLst>
                    </a:gridCol>
                    <a:gridCol w="1249574">
                      <a:extLst>
                        <a:ext uri="{9D8B030D-6E8A-4147-A177-3AD203B41FA5}">
                          <a16:colId xmlns:a16="http://schemas.microsoft.com/office/drawing/2014/main" val="3556699826"/>
                        </a:ext>
                      </a:extLst>
                    </a:gridCol>
                  </a:tblGrid>
                  <a:tr h="304800">
                    <a:tc>
                      <a:txBody>
                        <a:bodyPr/>
                        <a:lstStyle/>
                        <a:p>
                          <a:pPr algn="ctr" latinLnBrk="1"/>
                          <a:endParaRPr lang="ko-KR" alt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latinLnBrk="1"/>
                          <a:r>
                            <a:rPr lang="en-US" altLang="ko-KR" sz="1400" b="1" dirty="0">
                              <a:solidFill>
                                <a:schemeClr val="tx1"/>
                              </a:solidFill>
                            </a:rPr>
                            <a:t>Old</a:t>
                          </a:r>
                          <a:endParaRPr lang="ko-KR" alt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latinLnBrk="1"/>
                          <a:r>
                            <a:rPr lang="en-US" altLang="ko-KR" sz="1400" b="1" dirty="0">
                              <a:solidFill>
                                <a:schemeClr val="tx1"/>
                              </a:solidFill>
                            </a:rPr>
                            <a:t>Advanced 1</a:t>
                          </a:r>
                          <a:endParaRPr lang="ko-KR" alt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latinLnBrk="1"/>
                          <a:r>
                            <a:rPr lang="en-US" altLang="ko-KR" sz="1400" b="1" dirty="0">
                              <a:solidFill>
                                <a:schemeClr val="tx1"/>
                              </a:solidFill>
                            </a:rPr>
                            <a:t>Advanced 2</a:t>
                          </a:r>
                          <a:endParaRPr lang="ko-KR" alt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09959738"/>
                      </a:ext>
                    </a:extLst>
                  </a:tr>
                  <a:tr h="332232">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88" t="-92727" r="-301463" b="-10909"/>
                          </a:stretch>
                        </a:blipFill>
                      </a:tcPr>
                    </a:tc>
                    <a:tc>
                      <a:txBody>
                        <a:bodyPr/>
                        <a:lstStyle/>
                        <a:p>
                          <a:pPr algn="ctr" latinLnBrk="1"/>
                          <a:r>
                            <a:rPr lang="en-US" altLang="ko-KR" sz="1400" b="1" kern="1200" dirty="0">
                              <a:solidFill>
                                <a:schemeClr val="dk1"/>
                              </a:solidFill>
                              <a:effectLst/>
                              <a:latin typeface="+mn-lt"/>
                              <a:ea typeface="+mn-ea"/>
                              <a:cs typeface="+mn-cs"/>
                            </a:rPr>
                            <a:t>0.0118</a:t>
                          </a:r>
                          <a:endParaRPr lang="ko-KR"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b="1" kern="1200" dirty="0">
                              <a:solidFill>
                                <a:schemeClr val="dk1"/>
                              </a:solidFill>
                              <a:effectLst/>
                              <a:latin typeface="+mn-lt"/>
                              <a:ea typeface="+mn-ea"/>
                              <a:cs typeface="+mn-cs"/>
                            </a:rPr>
                            <a:t>0.0118</a:t>
                          </a:r>
                          <a:endParaRPr lang="ko-KR"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b="1" dirty="0"/>
                            <a:t>0.0073</a:t>
                          </a:r>
                          <a:endParaRPr lang="ko-KR"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316945"/>
                      </a:ext>
                    </a:extLst>
                  </a:tr>
                </a:tbl>
              </a:graphicData>
            </a:graphic>
          </p:graphicFrame>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0A6E6D4-88E0-4EAF-C189-02FD3F9CBACA}"/>
                  </a:ext>
                </a:extLst>
              </p:cNvPr>
              <p:cNvSpPr txBox="1"/>
              <p:nvPr/>
            </p:nvSpPr>
            <p:spPr>
              <a:xfrm>
                <a:off x="178980" y="4730412"/>
                <a:ext cx="5537495" cy="738664"/>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 </a:t>
                </a:r>
                <a14:m>
                  <m:oMath xmlns:m="http://schemas.openxmlformats.org/officeDocument/2006/math">
                    <m:r>
                      <a:rPr lang="en-US" altLang="ko-KR" sz="1400" b="0" i="1" smtClean="0">
                        <a:latin typeface="Cambria Math" panose="02040503050406030204" pitchFamily="18" charset="0"/>
                      </a:rPr>
                      <m:t>𝜌</m:t>
                    </m:r>
                    <m:r>
                      <a:rPr lang="en-US" altLang="ko-KR" sz="1400" b="0" i="1" smtClean="0">
                        <a:latin typeface="Cambria Math" panose="02040503050406030204" pitchFamily="18" charset="0"/>
                      </a:rPr>
                      <m:t>=1.225 [</m:t>
                    </m:r>
                    <m:r>
                      <a:rPr lang="en-US" altLang="ko-KR" sz="1400" b="0" i="1" smtClean="0">
                        <a:latin typeface="Cambria Math" panose="02040503050406030204" pitchFamily="18" charset="0"/>
                      </a:rPr>
                      <m:t>𝑘𝑔</m:t>
                    </m:r>
                    <m:r>
                      <a:rPr lang="en-US" altLang="ko-KR" sz="1400" b="0" i="1" smtClean="0">
                        <a:latin typeface="Cambria Math" panose="02040503050406030204" pitchFamily="18" charset="0"/>
                      </a:rPr>
                      <m:t>/</m:t>
                    </m:r>
                    <m:sSup>
                      <m:sSupPr>
                        <m:ctrlPr>
                          <a:rPr lang="en-US" altLang="ko-KR" sz="1400" b="0" i="1" smtClean="0">
                            <a:latin typeface="Cambria Math" panose="02040503050406030204" pitchFamily="18" charset="0"/>
                          </a:rPr>
                        </m:ctrlPr>
                      </m:sSupPr>
                      <m:e>
                        <m:r>
                          <a:rPr lang="en-US" altLang="ko-KR" sz="1400" b="0" i="1" smtClean="0">
                            <a:latin typeface="Cambria Math" panose="02040503050406030204" pitchFamily="18" charset="0"/>
                          </a:rPr>
                          <m:t>𝑚</m:t>
                        </m:r>
                      </m:e>
                      <m:sup>
                        <m:r>
                          <a:rPr lang="en-US" altLang="ko-KR" sz="1400" b="0" i="1" smtClean="0">
                            <a:latin typeface="Cambria Math" panose="02040503050406030204" pitchFamily="18" charset="0"/>
                          </a:rPr>
                          <m:t>3</m:t>
                        </m:r>
                      </m:sup>
                    </m:sSup>
                  </m:oMath>
                </a14:m>
                <a:r>
                  <a:rPr lang="en-US" altLang="ko-KR" sz="1400" dirty="0"/>
                  <a:t>]</a:t>
                </a:r>
              </a:p>
              <a:p>
                <a:pPr marL="285750" indent="-285750">
                  <a:buFont typeface="Arial" panose="020B0604020202020204" pitchFamily="34" charset="0"/>
                  <a:buChar char="•"/>
                </a:pPr>
                <a:endParaRPr lang="en-US" altLang="ko-KR" sz="1400" dirty="0"/>
              </a:p>
              <a:p>
                <a:pPr marL="285750" indent="-285750">
                  <a:buFont typeface="Arial" panose="020B0604020202020204" pitchFamily="34" charset="0"/>
                  <a:buChar char="•"/>
                </a:pPr>
                <a14:m>
                  <m:oMath xmlns:m="http://schemas.openxmlformats.org/officeDocument/2006/math">
                    <m:r>
                      <a:rPr lang="en-US" altLang="ko-KR" sz="1400" b="0" i="1" smtClean="0">
                        <a:latin typeface="Cambria Math" panose="02040503050406030204" pitchFamily="18" charset="0"/>
                      </a:rPr>
                      <m:t>𝑣</m:t>
                    </m:r>
                    <m:r>
                      <a:rPr lang="en-US" altLang="ko-KR" sz="1400" b="0" i="1" smtClean="0">
                        <a:latin typeface="Cambria Math" panose="02040503050406030204" pitchFamily="18" charset="0"/>
                      </a:rPr>
                      <m:t> </m:t>
                    </m:r>
                  </m:oMath>
                </a14:m>
                <a:r>
                  <a:rPr lang="en-US" altLang="ko-KR" sz="1400" dirty="0"/>
                  <a:t>(Inlet Velocity)= 8.6 [m/s], 7.2[m/s], 6.1[m/s]</a:t>
                </a:r>
                <a:endParaRPr lang="ko-KR" altLang="en-US" sz="1400" dirty="0"/>
              </a:p>
            </p:txBody>
          </p:sp>
        </mc:Choice>
        <mc:Fallback>
          <p:sp>
            <p:nvSpPr>
              <p:cNvPr id="10" name="TextBox 9">
                <a:extLst>
                  <a:ext uri="{FF2B5EF4-FFF2-40B4-BE49-F238E27FC236}">
                    <a16:creationId xmlns:a16="http://schemas.microsoft.com/office/drawing/2014/main" id="{E0A6E6D4-88E0-4EAF-C189-02FD3F9CBACA}"/>
                  </a:ext>
                </a:extLst>
              </p:cNvPr>
              <p:cNvSpPr txBox="1">
                <a:spLocks noRot="1" noChangeAspect="1" noMove="1" noResize="1" noEditPoints="1" noAdjustHandles="1" noChangeArrowheads="1" noChangeShapeType="1" noTextEdit="1"/>
              </p:cNvSpPr>
              <p:nvPr/>
            </p:nvSpPr>
            <p:spPr>
              <a:xfrm>
                <a:off x="178980" y="4730412"/>
                <a:ext cx="5537495" cy="738664"/>
              </a:xfrm>
              <a:prstGeom prst="rect">
                <a:avLst/>
              </a:prstGeom>
              <a:blipFill>
                <a:blip r:embed="rId7"/>
                <a:stretch>
                  <a:fillRect l="-110" t="-1653" b="-7438"/>
                </a:stretch>
              </a:blipFill>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03496131-E2F2-AA57-F9BD-C45249912186}"/>
              </a:ext>
            </a:extLst>
          </p:cNvPr>
          <p:cNvSpPr/>
          <p:nvPr/>
        </p:nvSpPr>
        <p:spPr>
          <a:xfrm>
            <a:off x="2764680" y="5936051"/>
            <a:ext cx="7242564" cy="83099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6DF6C70B-2E8D-687C-3A87-C9B371F5675D}"/>
              </a:ext>
            </a:extLst>
          </p:cNvPr>
          <p:cNvSpPr txBox="1"/>
          <p:nvPr/>
        </p:nvSpPr>
        <p:spPr>
          <a:xfrm>
            <a:off x="2828625" y="6024123"/>
            <a:ext cx="7031548" cy="646331"/>
          </a:xfrm>
          <a:prstGeom prst="rect">
            <a:avLst/>
          </a:prstGeom>
          <a:noFill/>
        </p:spPr>
        <p:txBody>
          <a:bodyPr wrap="square" rtlCol="0">
            <a:spAutoFit/>
          </a:bodyPr>
          <a:lstStyle/>
          <a:p>
            <a:r>
              <a:rPr lang="en-US" altLang="ko-KR" b="1" dirty="0">
                <a:sym typeface="Wingdings" panose="05000000000000000000" pitchFamily="2" charset="2"/>
              </a:rPr>
              <a:t> This indicates that the experimental design and analysis conditions have been correctly set.</a:t>
            </a:r>
            <a:endParaRPr lang="en-US" altLang="ko-KR" b="1" dirty="0"/>
          </a:p>
        </p:txBody>
      </p:sp>
      <p:pic>
        <p:nvPicPr>
          <p:cNvPr id="13" name="그림 12" descr="텍스트, 그래프, 라인, 스크린샷이(가) 표시된 사진&#10;&#10;자동 생성된 설명">
            <a:extLst>
              <a:ext uri="{FF2B5EF4-FFF2-40B4-BE49-F238E27FC236}">
                <a16:creationId xmlns:a16="http://schemas.microsoft.com/office/drawing/2014/main" id="{1E0B3929-63C0-EC2A-13D9-CA246F26108C}"/>
              </a:ext>
            </a:extLst>
          </p:cNvPr>
          <p:cNvPicPr>
            <a:picLocks noChangeAspect="1"/>
          </p:cNvPicPr>
          <p:nvPr/>
        </p:nvPicPr>
        <p:blipFill>
          <a:blip r:embed="rId8"/>
          <a:stretch>
            <a:fillRect/>
          </a:stretch>
        </p:blipFill>
        <p:spPr>
          <a:xfrm>
            <a:off x="8394699" y="1067972"/>
            <a:ext cx="3439439" cy="2967359"/>
          </a:xfrm>
          <a:prstGeom prst="rect">
            <a:avLst/>
          </a:prstGeom>
        </p:spPr>
      </p:pic>
      <p:sp>
        <p:nvSpPr>
          <p:cNvPr id="14" name="TextBox 13">
            <a:extLst>
              <a:ext uri="{FF2B5EF4-FFF2-40B4-BE49-F238E27FC236}">
                <a16:creationId xmlns:a16="http://schemas.microsoft.com/office/drawing/2014/main" id="{08F7E3C6-3F19-8DB4-041C-7B767F65B516}"/>
              </a:ext>
            </a:extLst>
          </p:cNvPr>
          <p:cNvSpPr txBox="1"/>
          <p:nvPr/>
        </p:nvSpPr>
        <p:spPr>
          <a:xfrm>
            <a:off x="6547871" y="4561135"/>
            <a:ext cx="5644129" cy="1323439"/>
          </a:xfrm>
          <a:prstGeom prst="rect">
            <a:avLst/>
          </a:prstGeom>
          <a:noFill/>
        </p:spPr>
        <p:txBody>
          <a:bodyPr wrap="square" rtlCol="0">
            <a:spAutoFit/>
          </a:bodyPr>
          <a:lstStyle/>
          <a:p>
            <a:pPr marL="285750" indent="-285750">
              <a:buFontTx/>
              <a:buChar char="-"/>
            </a:pPr>
            <a:r>
              <a:rPr lang="en-US" altLang="ko-KR" sz="1600" b="1" dirty="0"/>
              <a:t>The experimental results closely match the CFD analysis results.</a:t>
            </a:r>
          </a:p>
          <a:p>
            <a:pPr marL="285750" indent="-285750">
              <a:buFontTx/>
              <a:buChar char="-"/>
            </a:pPr>
            <a:endParaRPr lang="en-US" altLang="ko-KR" sz="1600" b="1" dirty="0"/>
          </a:p>
          <a:p>
            <a:pPr marL="285750" indent="-285750">
              <a:buFontTx/>
              <a:buChar char="-"/>
            </a:pPr>
            <a:r>
              <a:rPr lang="en-US" altLang="ko-KR" sz="1600" b="1" dirty="0"/>
              <a:t>The drag coefficient of each model remains constant at three different wind speeds.</a:t>
            </a:r>
            <a:endParaRPr lang="ko-KR" altLang="en-US" sz="1600" b="1" dirty="0"/>
          </a:p>
        </p:txBody>
      </p:sp>
      <p:sp>
        <p:nvSpPr>
          <p:cNvPr id="16" name="화살표: 아래쪽 15">
            <a:extLst>
              <a:ext uri="{FF2B5EF4-FFF2-40B4-BE49-F238E27FC236}">
                <a16:creationId xmlns:a16="http://schemas.microsoft.com/office/drawing/2014/main" id="{2BB5D71F-F27F-801B-C5C1-F9E8F3F2D002}"/>
              </a:ext>
            </a:extLst>
          </p:cNvPr>
          <p:cNvSpPr/>
          <p:nvPr/>
        </p:nvSpPr>
        <p:spPr>
          <a:xfrm>
            <a:off x="8530138" y="4122685"/>
            <a:ext cx="1413164" cy="495233"/>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19959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60B00A-F95B-0540-73D9-0CC885457008}"/>
              </a:ext>
            </a:extLst>
          </p:cNvPr>
          <p:cNvSpPr>
            <a:spLocks noGrp="1"/>
          </p:cNvSpPr>
          <p:nvPr>
            <p:ph type="title"/>
          </p:nvPr>
        </p:nvSpPr>
        <p:spPr/>
        <p:txBody>
          <a:bodyPr>
            <a:normAutofit fontScale="90000"/>
          </a:bodyPr>
          <a:lstStyle/>
          <a:p>
            <a:r>
              <a:rPr lang="en-US" altLang="ko-KR" dirty="0"/>
              <a:t>V. Discussion</a:t>
            </a:r>
            <a:endParaRPr lang="ko-KR" altLang="en-US" dirty="0"/>
          </a:p>
        </p:txBody>
      </p:sp>
      <p:pic>
        <p:nvPicPr>
          <p:cNvPr id="4" name="그림 3">
            <a:extLst>
              <a:ext uri="{FF2B5EF4-FFF2-40B4-BE49-F238E27FC236}">
                <a16:creationId xmlns:a16="http://schemas.microsoft.com/office/drawing/2014/main" id="{0CDC6FC1-500B-97AF-B914-8A5B6A65DF2B}"/>
              </a:ext>
            </a:extLst>
          </p:cNvPr>
          <p:cNvPicPr>
            <a:picLocks noChangeAspect="1"/>
          </p:cNvPicPr>
          <p:nvPr/>
        </p:nvPicPr>
        <p:blipFill>
          <a:blip r:embed="rId3"/>
          <a:stretch>
            <a:fillRect/>
          </a:stretch>
        </p:blipFill>
        <p:spPr>
          <a:xfrm>
            <a:off x="818483" y="1231337"/>
            <a:ext cx="6163731" cy="197757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022409C-D168-097F-4774-F5D120609427}"/>
                  </a:ext>
                </a:extLst>
              </p:cNvPr>
              <p:cNvSpPr txBox="1"/>
              <p:nvPr/>
            </p:nvSpPr>
            <p:spPr>
              <a:xfrm>
                <a:off x="6786068" y="1762697"/>
                <a:ext cx="4542688" cy="718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2000" i="1" smtClean="0">
                              <a:solidFill>
                                <a:srgbClr val="836967"/>
                              </a:solidFill>
                              <a:latin typeface="Cambria Math" panose="02040503050406030204" pitchFamily="18" charset="0"/>
                            </a:rPr>
                          </m:ctrlPr>
                        </m:sSubPr>
                        <m:e>
                          <m:r>
                            <a:rPr lang="ko-KR" altLang="en-US" sz="2000" i="1">
                              <a:latin typeface="Cambria Math" panose="02040503050406030204" pitchFamily="18" charset="0"/>
                            </a:rPr>
                            <m:t>𝐹</m:t>
                          </m:r>
                        </m:e>
                        <m:sub>
                          <m:r>
                            <a:rPr lang="ko-KR" altLang="en-US" sz="2000" i="1">
                              <a:latin typeface="Cambria Math" panose="02040503050406030204" pitchFamily="18" charset="0"/>
                            </a:rPr>
                            <m:t>𝑡h𝑟𝑢𝑠𝑡</m:t>
                          </m:r>
                        </m:sub>
                      </m:sSub>
                      <m:r>
                        <a:rPr lang="ko-KR" altLang="en-US" sz="2000" i="0">
                          <a:latin typeface="Cambria Math" panose="02040503050406030204" pitchFamily="18" charset="0"/>
                        </a:rPr>
                        <m:t>=</m:t>
                      </m:r>
                      <m:f>
                        <m:fPr>
                          <m:ctrlPr>
                            <a:rPr lang="ko-KR" altLang="en-US" sz="2000" i="1">
                              <a:solidFill>
                                <a:srgbClr val="836967"/>
                              </a:solidFill>
                              <a:latin typeface="Cambria Math" panose="02040503050406030204" pitchFamily="18" charset="0"/>
                            </a:rPr>
                          </m:ctrlPr>
                        </m:fPr>
                        <m:num>
                          <m:r>
                            <a:rPr lang="ko-KR" altLang="en-US" sz="2000" i="1">
                              <a:latin typeface="Cambria Math" panose="02040503050406030204" pitchFamily="18" charset="0"/>
                            </a:rPr>
                            <m:t>𝑇</m:t>
                          </m:r>
                        </m:num>
                        <m:den>
                          <m:r>
                            <a:rPr lang="ko-KR" altLang="en-US" sz="2000" i="1">
                              <a:latin typeface="Cambria Math" panose="02040503050406030204" pitchFamily="18" charset="0"/>
                            </a:rPr>
                            <m:t>𝑅</m:t>
                          </m:r>
                        </m:den>
                      </m:f>
                      <m:r>
                        <a:rPr lang="ko-KR" altLang="en-US" sz="2000" i="0">
                          <a:latin typeface="Cambria Math" panose="02040503050406030204" pitchFamily="18" charset="0"/>
                        </a:rPr>
                        <m:t>×</m:t>
                      </m:r>
                      <m:f>
                        <m:fPr>
                          <m:ctrlPr>
                            <a:rPr lang="ko-KR" altLang="en-US" sz="2000" i="1">
                              <a:solidFill>
                                <a:srgbClr val="836967"/>
                              </a:solidFill>
                              <a:latin typeface="Cambria Math" panose="02040503050406030204" pitchFamily="18" charset="0"/>
                            </a:rPr>
                          </m:ctrlPr>
                        </m:fPr>
                        <m:num>
                          <m:sSub>
                            <m:sSubPr>
                              <m:ctrlPr>
                                <a:rPr lang="ko-KR" altLang="en-US" sz="2000" i="1">
                                  <a:solidFill>
                                    <a:srgbClr val="836967"/>
                                  </a:solidFill>
                                  <a:latin typeface="Cambria Math" panose="02040503050406030204" pitchFamily="18" charset="0"/>
                                </a:rPr>
                              </m:ctrlPr>
                            </m:sSubPr>
                            <m:e>
                              <m:r>
                                <a:rPr lang="ko-KR" altLang="en-US" sz="2000" i="1">
                                  <a:latin typeface="Cambria Math" panose="02040503050406030204" pitchFamily="18" charset="0"/>
                                </a:rPr>
                                <m:t>𝑍</m:t>
                              </m:r>
                            </m:e>
                            <m:sub>
                              <m:r>
                                <a:rPr lang="ko-KR" altLang="en-US" sz="2000" i="1">
                                  <a:latin typeface="Cambria Math" panose="02040503050406030204" pitchFamily="18" charset="0"/>
                                </a:rPr>
                                <m:t>𝐵</m:t>
                              </m:r>
                            </m:sub>
                          </m:sSub>
                        </m:num>
                        <m:den>
                          <m:sSub>
                            <m:sSubPr>
                              <m:ctrlPr>
                                <a:rPr lang="ko-KR" altLang="en-US" sz="2000" i="1">
                                  <a:solidFill>
                                    <a:srgbClr val="836967"/>
                                  </a:solidFill>
                                  <a:latin typeface="Cambria Math" panose="02040503050406030204" pitchFamily="18" charset="0"/>
                                </a:rPr>
                              </m:ctrlPr>
                            </m:sSubPr>
                            <m:e>
                              <m:r>
                                <a:rPr lang="ko-KR" altLang="en-US" sz="2000" i="1">
                                  <a:latin typeface="Cambria Math" panose="02040503050406030204" pitchFamily="18" charset="0"/>
                                </a:rPr>
                                <m:t>𝑍</m:t>
                              </m:r>
                            </m:e>
                            <m:sub>
                              <m:r>
                                <a:rPr lang="ko-KR" altLang="en-US" sz="2000" i="1">
                                  <a:latin typeface="Cambria Math" panose="02040503050406030204" pitchFamily="18" charset="0"/>
                                </a:rPr>
                                <m:t>𝐴</m:t>
                              </m:r>
                            </m:sub>
                          </m:sSub>
                        </m:den>
                      </m:f>
                      <m:r>
                        <a:rPr lang="ko-KR" altLang="en-US" sz="2000" i="0">
                          <a:latin typeface="Cambria Math" panose="02040503050406030204" pitchFamily="18" charset="0"/>
                        </a:rPr>
                        <m:t>×</m:t>
                      </m:r>
                      <m:sSub>
                        <m:sSubPr>
                          <m:ctrlPr>
                            <a:rPr lang="ko-KR" altLang="en-US" sz="2000" i="1">
                              <a:solidFill>
                                <a:srgbClr val="836967"/>
                              </a:solidFill>
                              <a:latin typeface="Cambria Math" panose="02040503050406030204" pitchFamily="18" charset="0"/>
                            </a:rPr>
                          </m:ctrlPr>
                        </m:sSubPr>
                        <m:e>
                          <m:r>
                            <a:rPr lang="ko-KR" altLang="en-US" sz="2000" i="1">
                              <a:latin typeface="Cambria Math" panose="02040503050406030204" pitchFamily="18" charset="0"/>
                            </a:rPr>
                            <m:t>𝑓</m:t>
                          </m:r>
                        </m:e>
                        <m:sub>
                          <m:r>
                            <a:rPr lang="ko-KR" altLang="en-US" sz="2000" i="1">
                              <a:latin typeface="Cambria Math" panose="02040503050406030204" pitchFamily="18" charset="0"/>
                            </a:rPr>
                            <m:t>𝑙</m:t>
                          </m:r>
                        </m:sub>
                      </m:sSub>
                      <m:r>
                        <a:rPr lang="ko-KR" altLang="en-US" sz="2000" i="0">
                          <a:latin typeface="Cambria Math" panose="02040503050406030204" pitchFamily="18" charset="0"/>
                        </a:rPr>
                        <m:t>×</m:t>
                      </m:r>
                      <m:sSub>
                        <m:sSubPr>
                          <m:ctrlPr>
                            <a:rPr lang="ko-KR" altLang="en-US" sz="2000" i="1">
                              <a:solidFill>
                                <a:srgbClr val="836967"/>
                              </a:solidFill>
                              <a:latin typeface="Cambria Math" panose="02040503050406030204" pitchFamily="18" charset="0"/>
                            </a:rPr>
                          </m:ctrlPr>
                        </m:sSubPr>
                        <m:e>
                          <m:r>
                            <a:rPr lang="ko-KR" altLang="en-US" sz="2000" i="1">
                              <a:latin typeface="Cambria Math" panose="02040503050406030204" pitchFamily="18" charset="0"/>
                            </a:rPr>
                            <m:t>𝑐</m:t>
                          </m:r>
                        </m:e>
                        <m:sub>
                          <m:r>
                            <a:rPr lang="ko-KR" altLang="en-US" sz="2000" i="1">
                              <a:latin typeface="Cambria Math" panose="02040503050406030204" pitchFamily="18" charset="0"/>
                            </a:rPr>
                            <m:t>𝑙</m:t>
                          </m:r>
                        </m:sub>
                      </m:sSub>
                      <m:r>
                        <a:rPr lang="ko-KR" altLang="en-US" sz="2000" i="0">
                          <a:latin typeface="Cambria Math" panose="02040503050406030204" pitchFamily="18" charset="0"/>
                        </a:rPr>
                        <m:t>=</m:t>
                      </m:r>
                      <m:r>
                        <a:rPr lang="ko-KR" altLang="en-US" sz="2000" b="1" i="0">
                          <a:latin typeface="Cambria Math" panose="02040503050406030204" pitchFamily="18" charset="0"/>
                        </a:rPr>
                        <m:t>𝟓𝟏𝟓</m:t>
                      </m:r>
                      <m:r>
                        <a:rPr lang="ko-KR" altLang="en-US" sz="2000" b="1" i="0">
                          <a:latin typeface="Cambria Math" panose="02040503050406030204" pitchFamily="18" charset="0"/>
                        </a:rPr>
                        <m:t>.</m:t>
                      </m:r>
                      <m:r>
                        <a:rPr lang="ko-KR" altLang="en-US" sz="2000" b="1" i="0">
                          <a:latin typeface="Cambria Math" panose="02040503050406030204" pitchFamily="18" charset="0"/>
                        </a:rPr>
                        <m:t>𝟖𝟕</m:t>
                      </m:r>
                      <m:d>
                        <m:dPr>
                          <m:begChr m:val="["/>
                          <m:endChr m:val="]"/>
                          <m:ctrlPr>
                            <a:rPr lang="ko-KR" altLang="en-US" sz="2000" b="1" i="1">
                              <a:latin typeface="Cambria Math" panose="02040503050406030204" pitchFamily="18" charset="0"/>
                            </a:rPr>
                          </m:ctrlPr>
                        </m:dPr>
                        <m:e>
                          <m:r>
                            <a:rPr lang="ko-KR" altLang="en-US" sz="2000" b="1" i="1">
                              <a:latin typeface="Cambria Math" panose="02040503050406030204" pitchFamily="18" charset="0"/>
                            </a:rPr>
                            <m:t>𝑵</m:t>
                          </m:r>
                        </m:e>
                      </m:d>
                    </m:oMath>
                  </m:oMathPara>
                </a14:m>
                <a:endParaRPr lang="ko-KR" altLang="en-US" sz="2000" b="1" dirty="0"/>
              </a:p>
            </p:txBody>
          </p:sp>
        </mc:Choice>
        <mc:Fallback>
          <p:sp>
            <p:nvSpPr>
              <p:cNvPr id="6" name="TextBox 5">
                <a:extLst>
                  <a:ext uri="{FF2B5EF4-FFF2-40B4-BE49-F238E27FC236}">
                    <a16:creationId xmlns:a16="http://schemas.microsoft.com/office/drawing/2014/main" id="{F022409C-D168-097F-4774-F5D120609427}"/>
                  </a:ext>
                </a:extLst>
              </p:cNvPr>
              <p:cNvSpPr txBox="1">
                <a:spLocks noRot="1" noChangeAspect="1" noMove="1" noResize="1" noEditPoints="1" noAdjustHandles="1" noChangeArrowheads="1" noChangeShapeType="1" noTextEdit="1"/>
              </p:cNvSpPr>
              <p:nvPr/>
            </p:nvSpPr>
            <p:spPr>
              <a:xfrm>
                <a:off x="6786068" y="1762697"/>
                <a:ext cx="4542688" cy="718851"/>
              </a:xfrm>
              <a:prstGeom prst="rect">
                <a:avLst/>
              </a:prstGeom>
              <a:blipFill>
                <a:blip r:embed="rId4"/>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ABC029C1-D7F1-F7B2-E843-B09BB48886D9}"/>
              </a:ext>
            </a:extLst>
          </p:cNvPr>
          <p:cNvSpPr txBox="1"/>
          <p:nvPr/>
        </p:nvSpPr>
        <p:spPr>
          <a:xfrm>
            <a:off x="0" y="2887682"/>
            <a:ext cx="12176959" cy="3970318"/>
          </a:xfrm>
          <a:prstGeom prst="rect">
            <a:avLst/>
          </a:prstGeom>
          <a:noFill/>
        </p:spPr>
        <p:txBody>
          <a:bodyPr wrap="square" rtlCol="0">
            <a:spAutoFit/>
          </a:bodyPr>
          <a:lstStyle/>
          <a:p>
            <a:pPr marL="285750" indent="-285750">
              <a:buFontTx/>
              <a:buChar char="-"/>
            </a:pPr>
            <a:r>
              <a:rPr lang="en-US" altLang="ko-KR" b="1" dirty="0"/>
              <a:t>A reduction of 105 N in drag force constitutes a significant proportion when compared to the motor's thrust.</a:t>
            </a:r>
          </a:p>
          <a:p>
            <a:pPr marL="285750" indent="-285750">
              <a:buFontTx/>
              <a:buChar char="-"/>
            </a:pPr>
            <a:endParaRPr lang="en-US" altLang="ko-KR" b="1" dirty="0"/>
          </a:p>
          <a:p>
            <a:pPr marL="285750" indent="-285750">
              <a:buFontTx/>
              <a:buChar char="-"/>
            </a:pPr>
            <a:r>
              <a:rPr lang="en-US" altLang="ko-KR" b="1" dirty="0"/>
              <a:t>Since drag is proportional to the square of speed, the reduced drag coefficient and frontal projected area can lead to higher performance at high speeds.</a:t>
            </a:r>
          </a:p>
          <a:p>
            <a:pPr marL="285750" indent="-285750">
              <a:buFontTx/>
              <a:buChar char="-"/>
            </a:pPr>
            <a:endParaRPr lang="en-US" altLang="ko-KR" b="1" dirty="0"/>
          </a:p>
          <a:p>
            <a:pPr marL="285750" indent="-285750">
              <a:buFontTx/>
              <a:buChar char="-"/>
            </a:pPr>
            <a:r>
              <a:rPr lang="en-US" altLang="ko-KR" b="1" dirty="0"/>
              <a:t>This results in high acceleration performance, reduced time to reach top speed, and an increase in top speed.</a:t>
            </a:r>
          </a:p>
          <a:p>
            <a:pPr marL="285750" indent="-285750">
              <a:buFontTx/>
              <a:buChar char="-"/>
            </a:pPr>
            <a:endParaRPr lang="en-US" altLang="ko-KR" b="1" dirty="0"/>
          </a:p>
          <a:p>
            <a:pPr marL="285750" indent="-285750">
              <a:buFontTx/>
              <a:buChar char="-"/>
            </a:pPr>
            <a:r>
              <a:rPr lang="en-US" altLang="ko-KR" b="1" dirty="0"/>
              <a:t>The fast and low-temperature fluid flow improves the cooling performance of electronic devices through air cooling.</a:t>
            </a:r>
          </a:p>
          <a:p>
            <a:pPr marL="285750" indent="-285750">
              <a:buFontTx/>
              <a:buChar char="-"/>
            </a:pPr>
            <a:endParaRPr lang="en-US" altLang="ko-KR" b="1" dirty="0"/>
          </a:p>
          <a:p>
            <a:pPr marL="285750" indent="-285750">
              <a:buFontTx/>
              <a:buChar char="-"/>
            </a:pPr>
            <a:r>
              <a:rPr lang="en-US" altLang="ko-KR" b="1" dirty="0"/>
              <a:t>Despite the sensitivity limitations of the load cell and disturbances caused by inconsistent wind speeds, the CFD analysis conditions have been validated.</a:t>
            </a:r>
          </a:p>
        </p:txBody>
      </p:sp>
    </p:spTree>
    <p:extLst>
      <p:ext uri="{BB962C8B-B14F-4D97-AF65-F5344CB8AC3E}">
        <p14:creationId xmlns:p14="http://schemas.microsoft.com/office/powerpoint/2010/main" val="124754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037DEE2-3E39-B882-A519-2B881A73BA8E}"/>
              </a:ext>
            </a:extLst>
          </p:cNvPr>
          <p:cNvSpPr>
            <a:spLocks noGrp="1"/>
          </p:cNvSpPr>
          <p:nvPr>
            <p:ph type="title"/>
          </p:nvPr>
        </p:nvSpPr>
        <p:spPr/>
        <p:txBody>
          <a:bodyPr/>
          <a:lstStyle/>
          <a:p>
            <a:r>
              <a:rPr lang="en-US" altLang="ko-KR" dirty="0"/>
              <a:t>Thank you</a:t>
            </a:r>
            <a:endParaRPr lang="ko-KR" altLang="en-US" dirty="0"/>
          </a:p>
        </p:txBody>
      </p:sp>
      <p:sp>
        <p:nvSpPr>
          <p:cNvPr id="4" name="텍스트 개체 틀 3">
            <a:extLst>
              <a:ext uri="{FF2B5EF4-FFF2-40B4-BE49-F238E27FC236}">
                <a16:creationId xmlns:a16="http://schemas.microsoft.com/office/drawing/2014/main" id="{47286ACE-4BEB-7947-4D12-0E9BFBAE8AF4}"/>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0570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3354-597F-1201-B965-EE40942A2350}"/>
              </a:ext>
            </a:extLst>
          </p:cNvPr>
          <p:cNvSpPr>
            <a:spLocks noGrp="1"/>
          </p:cNvSpPr>
          <p:nvPr>
            <p:ph type="title"/>
          </p:nvPr>
        </p:nvSpPr>
        <p:spPr/>
        <p:txBody>
          <a:bodyPr>
            <a:normAutofit fontScale="90000"/>
          </a:bodyPr>
          <a:lstStyle/>
          <a:p>
            <a:r>
              <a:rPr lang="en-US" altLang="ko-KR" dirty="0"/>
              <a:t>Contents</a:t>
            </a:r>
            <a:endParaRPr lang="ko-KR" altLang="en-US" dirty="0"/>
          </a:p>
        </p:txBody>
      </p:sp>
      <p:sp>
        <p:nvSpPr>
          <p:cNvPr id="6" name="TextBox 5">
            <a:extLst>
              <a:ext uri="{FF2B5EF4-FFF2-40B4-BE49-F238E27FC236}">
                <a16:creationId xmlns:a16="http://schemas.microsoft.com/office/drawing/2014/main" id="{E9483B34-EF5E-F8FB-0982-1D4C8FA4D4D3}"/>
              </a:ext>
            </a:extLst>
          </p:cNvPr>
          <p:cNvSpPr txBox="1"/>
          <p:nvPr/>
        </p:nvSpPr>
        <p:spPr>
          <a:xfrm>
            <a:off x="236594" y="1528262"/>
            <a:ext cx="10812940" cy="4893647"/>
          </a:xfrm>
          <a:prstGeom prst="rect">
            <a:avLst/>
          </a:prstGeom>
          <a:noFill/>
        </p:spPr>
        <p:txBody>
          <a:bodyPr wrap="square" rtlCol="0">
            <a:spAutoFit/>
          </a:bodyPr>
          <a:lstStyle/>
          <a:p>
            <a:pPr marL="400050" indent="-400050">
              <a:buFont typeface="+mj-lt"/>
              <a:buAutoNum type="romanUcPeriod"/>
            </a:pPr>
            <a:r>
              <a:rPr lang="en-US" altLang="ko-KR" sz="2400" b="1" dirty="0"/>
              <a:t>Research Object</a:t>
            </a:r>
          </a:p>
          <a:p>
            <a:pPr marL="400050" indent="-400050">
              <a:buFont typeface="+mj-lt"/>
              <a:buAutoNum type="romanUcPeriod"/>
            </a:pPr>
            <a:endParaRPr lang="en-US" altLang="ko-KR" sz="2400" b="1" dirty="0"/>
          </a:p>
          <a:p>
            <a:pPr marL="400050" indent="-400050">
              <a:buFont typeface="+mj-lt"/>
              <a:buAutoNum type="romanUcPeriod"/>
            </a:pPr>
            <a:endParaRPr lang="en-US" altLang="ko-KR" sz="2400" b="1" dirty="0"/>
          </a:p>
          <a:p>
            <a:pPr marL="400050" indent="-400050">
              <a:buFont typeface="+mj-lt"/>
              <a:buAutoNum type="romanUcPeriod"/>
            </a:pPr>
            <a:r>
              <a:rPr lang="ko-KR" altLang="en-US" sz="2400" b="1" dirty="0"/>
              <a:t> </a:t>
            </a:r>
            <a:r>
              <a:rPr lang="en-US" altLang="ko-KR" sz="2400" b="1" dirty="0"/>
              <a:t>Old Model Analysis &amp; New Model Design</a:t>
            </a:r>
          </a:p>
          <a:p>
            <a:pPr marL="400050" indent="-400050">
              <a:buFont typeface="+mj-lt"/>
              <a:buAutoNum type="romanUcPeriod"/>
            </a:pPr>
            <a:endParaRPr lang="en-US" altLang="ko-KR" sz="2400" b="1" dirty="0"/>
          </a:p>
          <a:p>
            <a:pPr marL="400050" indent="-400050">
              <a:buFont typeface="+mj-lt"/>
              <a:buAutoNum type="romanUcPeriod"/>
            </a:pPr>
            <a:endParaRPr lang="en-US" altLang="ko-KR" sz="2400" b="1" dirty="0"/>
          </a:p>
          <a:p>
            <a:pPr marL="400050" indent="-400050">
              <a:buFont typeface="+mj-lt"/>
              <a:buAutoNum type="romanUcPeriod"/>
            </a:pPr>
            <a:r>
              <a:rPr lang="en-US" altLang="ko-KR" sz="2400" b="1" dirty="0"/>
              <a:t> CFD Simulation &amp; Result</a:t>
            </a:r>
          </a:p>
          <a:p>
            <a:pPr marL="400050" indent="-400050">
              <a:buFont typeface="+mj-lt"/>
              <a:buAutoNum type="romanUcPeriod"/>
            </a:pPr>
            <a:endParaRPr lang="en-US" altLang="ko-KR" sz="2400" b="1" dirty="0"/>
          </a:p>
          <a:p>
            <a:pPr marL="400050" indent="-400050">
              <a:buFont typeface="+mj-lt"/>
              <a:buAutoNum type="romanUcPeriod"/>
            </a:pPr>
            <a:endParaRPr lang="en-US" altLang="ko-KR" sz="2400" b="1" dirty="0"/>
          </a:p>
          <a:p>
            <a:pPr marL="400050" indent="-400050">
              <a:buFont typeface="+mj-lt"/>
              <a:buAutoNum type="romanUcPeriod"/>
            </a:pPr>
            <a:r>
              <a:rPr lang="en-US" altLang="ko-KR" sz="2400" b="1" dirty="0"/>
              <a:t> Wind Tunnel Experiment Settings &amp; Results</a:t>
            </a:r>
          </a:p>
          <a:p>
            <a:pPr marL="400050" indent="-400050">
              <a:buFont typeface="+mj-lt"/>
              <a:buAutoNum type="romanUcPeriod"/>
            </a:pPr>
            <a:endParaRPr lang="en-US" altLang="ko-KR" sz="2400" b="1" dirty="0"/>
          </a:p>
          <a:p>
            <a:pPr marL="400050" indent="-400050">
              <a:buFont typeface="+mj-lt"/>
              <a:buAutoNum type="romanUcPeriod"/>
            </a:pPr>
            <a:endParaRPr lang="en-US" altLang="ko-KR" sz="2400" b="1" dirty="0"/>
          </a:p>
          <a:p>
            <a:pPr marL="400050" indent="-400050">
              <a:buFont typeface="+mj-lt"/>
              <a:buAutoNum type="romanUcPeriod"/>
            </a:pPr>
            <a:r>
              <a:rPr lang="en-US" altLang="ko-KR" sz="2400" b="1" dirty="0"/>
              <a:t> Discussion</a:t>
            </a:r>
            <a:endParaRPr lang="ko-KR" altLang="en-US" sz="2400" b="1" dirty="0"/>
          </a:p>
        </p:txBody>
      </p:sp>
    </p:spTree>
    <p:extLst>
      <p:ext uri="{BB962C8B-B14F-4D97-AF65-F5344CB8AC3E}">
        <p14:creationId xmlns:p14="http://schemas.microsoft.com/office/powerpoint/2010/main" val="3405990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15F6A4DD-3595-62B5-F234-1EEA14854E59}"/>
              </a:ext>
            </a:extLst>
          </p:cNvPr>
          <p:cNvSpPr/>
          <p:nvPr/>
        </p:nvSpPr>
        <p:spPr>
          <a:xfrm>
            <a:off x="6645394" y="5335145"/>
            <a:ext cx="3304301" cy="582126"/>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D26AF182-99D1-552A-7F53-0B7F07E596D9}"/>
              </a:ext>
            </a:extLst>
          </p:cNvPr>
          <p:cNvSpPr/>
          <p:nvPr/>
        </p:nvSpPr>
        <p:spPr>
          <a:xfrm>
            <a:off x="5654024" y="2202024"/>
            <a:ext cx="6456980" cy="582126"/>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C2C9B9A1-521F-DB95-F572-584C077AF488}"/>
              </a:ext>
            </a:extLst>
          </p:cNvPr>
          <p:cNvSpPr/>
          <p:nvPr/>
        </p:nvSpPr>
        <p:spPr>
          <a:xfrm>
            <a:off x="210302" y="2129248"/>
            <a:ext cx="2347460" cy="582126"/>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CDDAAC6-3D6D-604E-208F-EE1620FB8455}"/>
              </a:ext>
            </a:extLst>
          </p:cNvPr>
          <p:cNvSpPr/>
          <p:nvPr/>
        </p:nvSpPr>
        <p:spPr>
          <a:xfrm>
            <a:off x="74720" y="1345459"/>
            <a:ext cx="11850846" cy="58212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D3BB380B-6F80-EDB2-5EC0-1A3AC10CB7C2}"/>
              </a:ext>
            </a:extLst>
          </p:cNvPr>
          <p:cNvSpPr>
            <a:spLocks noGrp="1"/>
          </p:cNvSpPr>
          <p:nvPr>
            <p:ph type="title"/>
          </p:nvPr>
        </p:nvSpPr>
        <p:spPr/>
        <p:txBody>
          <a:bodyPr>
            <a:normAutofit fontScale="90000"/>
          </a:bodyPr>
          <a:lstStyle/>
          <a:p>
            <a:r>
              <a:rPr lang="en-US" altLang="ko-KR" dirty="0"/>
              <a:t>I. Research Object</a:t>
            </a:r>
            <a:endParaRPr lang="ko-KR" altLang="en-US" dirty="0"/>
          </a:p>
        </p:txBody>
      </p:sp>
      <p:pic>
        <p:nvPicPr>
          <p:cNvPr id="3" name="그림 2" descr="텍스트, 그림, 도표, 스케치이(가) 표시된 사진&#10;&#10;자동 생성된 설명">
            <a:extLst>
              <a:ext uri="{FF2B5EF4-FFF2-40B4-BE49-F238E27FC236}">
                <a16:creationId xmlns:a16="http://schemas.microsoft.com/office/drawing/2014/main" id="{099381B0-626C-9168-BFA2-015C2B81E207}"/>
              </a:ext>
            </a:extLst>
          </p:cNvPr>
          <p:cNvPicPr>
            <a:picLocks noChangeAspect="1"/>
          </p:cNvPicPr>
          <p:nvPr/>
        </p:nvPicPr>
        <p:blipFill>
          <a:blip r:embed="rId3"/>
          <a:stretch>
            <a:fillRect/>
          </a:stretch>
        </p:blipFill>
        <p:spPr>
          <a:xfrm>
            <a:off x="3126017" y="2829066"/>
            <a:ext cx="2633657" cy="2012415"/>
          </a:xfrm>
          <a:prstGeom prst="rect">
            <a:avLst/>
          </a:prstGeom>
        </p:spPr>
      </p:pic>
      <p:sp>
        <p:nvSpPr>
          <p:cNvPr id="4" name="TextBox 3">
            <a:extLst>
              <a:ext uri="{FF2B5EF4-FFF2-40B4-BE49-F238E27FC236}">
                <a16:creationId xmlns:a16="http://schemas.microsoft.com/office/drawing/2014/main" id="{39376472-664B-D6C9-492B-5524882EBC05}"/>
              </a:ext>
            </a:extLst>
          </p:cNvPr>
          <p:cNvSpPr txBox="1"/>
          <p:nvPr/>
        </p:nvSpPr>
        <p:spPr>
          <a:xfrm>
            <a:off x="74720" y="1440998"/>
            <a:ext cx="11774113" cy="400110"/>
          </a:xfrm>
          <a:prstGeom prst="rect">
            <a:avLst/>
          </a:prstGeom>
          <a:noFill/>
        </p:spPr>
        <p:txBody>
          <a:bodyPr wrap="square" rtlCol="0">
            <a:spAutoFit/>
          </a:bodyPr>
          <a:lstStyle/>
          <a:p>
            <a:r>
              <a:rPr lang="en-US" altLang="ko-KR" sz="2000" b="1" dirty="0"/>
              <a:t>- CFD analysis of an electric vehicle for the KSAE University Student Electric Car Competition.</a:t>
            </a:r>
          </a:p>
        </p:txBody>
      </p:sp>
      <p:sp>
        <p:nvSpPr>
          <p:cNvPr id="5" name="TextBox 4">
            <a:extLst>
              <a:ext uri="{FF2B5EF4-FFF2-40B4-BE49-F238E27FC236}">
                <a16:creationId xmlns:a16="http://schemas.microsoft.com/office/drawing/2014/main" id="{FF1F842A-15B5-9CBB-6F6D-79A800ED921B}"/>
              </a:ext>
            </a:extLst>
          </p:cNvPr>
          <p:cNvSpPr txBox="1"/>
          <p:nvPr/>
        </p:nvSpPr>
        <p:spPr>
          <a:xfrm>
            <a:off x="274959" y="2226025"/>
            <a:ext cx="3932560" cy="369332"/>
          </a:xfrm>
          <a:prstGeom prst="rect">
            <a:avLst/>
          </a:prstGeom>
          <a:noFill/>
        </p:spPr>
        <p:txBody>
          <a:bodyPr wrap="square" rtlCol="0">
            <a:spAutoFit/>
          </a:bodyPr>
          <a:lstStyle/>
          <a:p>
            <a:r>
              <a:rPr lang="en-US" altLang="ko-KR" b="1" dirty="0"/>
              <a:t>1.</a:t>
            </a:r>
            <a:r>
              <a:rPr lang="ko-KR" altLang="en-US" b="1" dirty="0"/>
              <a:t> </a:t>
            </a:r>
            <a:r>
              <a:rPr lang="en-US" altLang="ko-KR" b="1" dirty="0"/>
              <a:t>Drag Reduction</a:t>
            </a:r>
            <a:endParaRPr lang="ko-KR" altLang="en-US" b="1"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2669B04-D21C-B465-E498-60A5FBB487E6}"/>
                  </a:ext>
                </a:extLst>
              </p:cNvPr>
              <p:cNvSpPr txBox="1"/>
              <p:nvPr/>
            </p:nvSpPr>
            <p:spPr>
              <a:xfrm>
                <a:off x="274959" y="5655432"/>
                <a:ext cx="1905639" cy="55335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ko-KR" altLang="ko-KR" sz="1600" b="1" i="1" smtClean="0">
                              <a:solidFill>
                                <a:srgbClr val="000000"/>
                              </a:solidFill>
                              <a:effectLst/>
                              <a:latin typeface="Cambria Math" panose="02040503050406030204" pitchFamily="18" charset="0"/>
                              <a:ea typeface="Cambria Math" panose="02040503050406030204" pitchFamily="18" charset="0"/>
                              <a:cs typeface="굴림" panose="020B0600000101010101" pitchFamily="50" charset="-127"/>
                            </a:rPr>
                          </m:ctrlPr>
                        </m:sSubPr>
                        <m:e>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𝑭</m:t>
                          </m:r>
                        </m:e>
                        <m:sub>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𝑫</m:t>
                          </m:r>
                        </m:sub>
                      </m:sSub>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m:t>
                      </m:r>
                      <m:f>
                        <m:fPr>
                          <m:ctrlPr>
                            <a:rPr lang="ko-KR" altLang="ko-KR" sz="1600" b="1" i="1">
                              <a:solidFill>
                                <a:srgbClr val="000000"/>
                              </a:solidFill>
                              <a:effectLst/>
                              <a:latin typeface="Cambria Math" panose="02040503050406030204" pitchFamily="18" charset="0"/>
                              <a:ea typeface="Cambria Math" panose="02040503050406030204" pitchFamily="18" charset="0"/>
                              <a:cs typeface="굴림" panose="020B0600000101010101" pitchFamily="50" charset="-127"/>
                            </a:rPr>
                          </m:ctrlPr>
                        </m:fPr>
                        <m:num>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𝟏</m:t>
                          </m:r>
                        </m:num>
                        <m:den>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𝟐</m:t>
                          </m:r>
                        </m:den>
                      </m:f>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𝝆</m:t>
                      </m:r>
                      <m:sSup>
                        <m:sSupPr>
                          <m:ctrlPr>
                            <a:rPr lang="ko-KR" altLang="ko-KR" sz="1600" b="1" i="1">
                              <a:solidFill>
                                <a:srgbClr val="000000"/>
                              </a:solidFill>
                              <a:effectLst/>
                              <a:latin typeface="Cambria Math" panose="02040503050406030204" pitchFamily="18" charset="0"/>
                              <a:ea typeface="Cambria Math" panose="02040503050406030204" pitchFamily="18" charset="0"/>
                              <a:cs typeface="굴림" panose="020B0600000101010101" pitchFamily="50" charset="-127"/>
                            </a:rPr>
                          </m:ctrlPr>
                        </m:sSupPr>
                        <m:e>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𝒗</m:t>
                          </m:r>
                        </m:e>
                        <m:sup>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𝟐</m:t>
                          </m:r>
                        </m:sup>
                      </m:sSup>
                      <m:sSub>
                        <m:sSubPr>
                          <m:ctrlPr>
                            <a:rPr lang="ko-KR" altLang="ko-KR" sz="1600" b="1" i="1">
                              <a:solidFill>
                                <a:srgbClr val="000000"/>
                              </a:solidFill>
                              <a:effectLst/>
                              <a:latin typeface="Cambria Math" panose="02040503050406030204" pitchFamily="18" charset="0"/>
                              <a:ea typeface="Cambria Math" panose="02040503050406030204" pitchFamily="18" charset="0"/>
                              <a:cs typeface="굴림" panose="020B0600000101010101" pitchFamily="50" charset="-127"/>
                            </a:rPr>
                          </m:ctrlPr>
                        </m:sSubPr>
                        <m:e>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𝑪</m:t>
                          </m:r>
                        </m:e>
                        <m:sub>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𝑫</m:t>
                          </m:r>
                        </m:sub>
                      </m:sSub>
                      <m:r>
                        <a:rPr lang="en-US" altLang="ko-KR" sz="1600" b="1" i="1">
                          <a:solidFill>
                            <a:srgbClr val="000000"/>
                          </a:solidFill>
                          <a:effectLst/>
                          <a:latin typeface="Cambria Math" panose="02040503050406030204" pitchFamily="18" charset="0"/>
                          <a:ea typeface="바탕체" panose="02030609000101010101" pitchFamily="17" charset="-127"/>
                          <a:cs typeface="굴림" panose="020B0600000101010101" pitchFamily="50" charset="-127"/>
                        </a:rPr>
                        <m:t>𝑨</m:t>
                      </m:r>
                    </m:oMath>
                  </m:oMathPara>
                </a14:m>
                <a:endParaRPr lang="ko-KR" altLang="ko-KR" sz="1600" b="1" dirty="0">
                  <a:solidFill>
                    <a:srgbClr val="000000"/>
                  </a:solidFill>
                  <a:effectLst/>
                  <a:latin typeface="한양신명조"/>
                  <a:cs typeface="굴림" panose="020B0600000101010101" pitchFamily="50" charset="-127"/>
                </a:endParaRPr>
              </a:p>
            </p:txBody>
          </p:sp>
        </mc:Choice>
        <mc:Fallback>
          <p:sp>
            <p:nvSpPr>
              <p:cNvPr id="6" name="TextBox 5">
                <a:extLst>
                  <a:ext uri="{FF2B5EF4-FFF2-40B4-BE49-F238E27FC236}">
                    <a16:creationId xmlns:a16="http://schemas.microsoft.com/office/drawing/2014/main" id="{52669B04-D21C-B465-E498-60A5FBB487E6}"/>
                  </a:ext>
                </a:extLst>
              </p:cNvPr>
              <p:cNvSpPr txBox="1">
                <a:spLocks noRot="1" noChangeAspect="1" noMove="1" noResize="1" noEditPoints="1" noAdjustHandles="1" noChangeArrowheads="1" noChangeShapeType="1" noTextEdit="1"/>
              </p:cNvSpPr>
              <p:nvPr/>
            </p:nvSpPr>
            <p:spPr>
              <a:xfrm>
                <a:off x="274959" y="5655432"/>
                <a:ext cx="1905639" cy="553357"/>
              </a:xfrm>
              <a:prstGeom prst="rect">
                <a:avLst/>
              </a:prstGeom>
              <a:blipFill>
                <a:blip r:embed="rId4"/>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6EF2A289-7126-1E65-3CDA-2E0752E1B308}"/>
              </a:ext>
            </a:extLst>
          </p:cNvPr>
          <p:cNvSpPr txBox="1"/>
          <p:nvPr/>
        </p:nvSpPr>
        <p:spPr>
          <a:xfrm>
            <a:off x="2916268" y="5562778"/>
            <a:ext cx="3729126" cy="738664"/>
          </a:xfrm>
          <a:prstGeom prst="rect">
            <a:avLst/>
          </a:prstGeom>
          <a:noFill/>
        </p:spPr>
        <p:txBody>
          <a:bodyPr wrap="square" rtlCol="0">
            <a:spAutoFit/>
          </a:bodyPr>
          <a:lstStyle/>
          <a:p>
            <a:pPr marL="342900" indent="-342900">
              <a:buAutoNum type="arabicParenR"/>
            </a:pPr>
            <a:r>
              <a:rPr lang="tr-TR" altLang="ko-KR" sz="1400" b="1" dirty="0"/>
              <a:t>Reduction of projected area</a:t>
            </a:r>
            <a:endParaRPr lang="en-US" altLang="ko-KR" sz="1400" b="1" dirty="0"/>
          </a:p>
          <a:p>
            <a:r>
              <a:rPr lang="tr-TR" altLang="ko-KR" sz="1400" b="1" dirty="0"/>
              <a:t> </a:t>
            </a:r>
            <a:endParaRPr lang="en-US" altLang="ko-KR" sz="1400" b="1" dirty="0">
              <a:solidFill>
                <a:srgbClr val="000000"/>
              </a:solidFill>
              <a:effectLst/>
              <a:cs typeface="굴림" panose="020B0600000101010101" pitchFamily="50" charset="-127"/>
            </a:endParaRPr>
          </a:p>
          <a:p>
            <a:r>
              <a:rPr lang="en-US" altLang="ko-KR" sz="1400" b="1" dirty="0">
                <a:solidFill>
                  <a:srgbClr val="000000"/>
                </a:solidFill>
                <a:effectLst/>
                <a:cs typeface="굴림" panose="020B0600000101010101" pitchFamily="50" charset="-127"/>
              </a:rPr>
              <a:t>2)  </a:t>
            </a:r>
            <a:r>
              <a:rPr lang="ko-KR" altLang="en-US" sz="1400" b="1" dirty="0">
                <a:solidFill>
                  <a:srgbClr val="000000"/>
                </a:solidFill>
                <a:effectLst/>
                <a:cs typeface="굴림" panose="020B0600000101010101" pitchFamily="50" charset="-127"/>
              </a:rPr>
              <a:t> </a:t>
            </a:r>
            <a:r>
              <a:rPr lang="en-US" altLang="ko-KR" sz="1400" b="1" dirty="0">
                <a:solidFill>
                  <a:srgbClr val="000000"/>
                </a:solidFill>
                <a:effectLst/>
                <a:cs typeface="굴림" panose="020B0600000101010101" pitchFamily="50" charset="-127"/>
              </a:rPr>
              <a:t>Streamline Design</a:t>
            </a:r>
          </a:p>
        </p:txBody>
      </p:sp>
      <p:sp>
        <p:nvSpPr>
          <p:cNvPr id="8" name="화살표: 오른쪽 7">
            <a:extLst>
              <a:ext uri="{FF2B5EF4-FFF2-40B4-BE49-F238E27FC236}">
                <a16:creationId xmlns:a16="http://schemas.microsoft.com/office/drawing/2014/main" id="{ED813FD3-1280-67A0-4282-32386EE4B5F2}"/>
              </a:ext>
            </a:extLst>
          </p:cNvPr>
          <p:cNvSpPr/>
          <p:nvPr/>
        </p:nvSpPr>
        <p:spPr>
          <a:xfrm>
            <a:off x="2084157" y="5850293"/>
            <a:ext cx="620257" cy="24782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9E805C5-6800-C61B-E175-DC2D905BEB43}"/>
              </a:ext>
            </a:extLst>
          </p:cNvPr>
          <p:cNvSpPr txBox="1"/>
          <p:nvPr/>
        </p:nvSpPr>
        <p:spPr>
          <a:xfrm>
            <a:off x="5679297" y="2274141"/>
            <a:ext cx="7070081" cy="369332"/>
          </a:xfrm>
          <a:prstGeom prst="rect">
            <a:avLst/>
          </a:prstGeom>
          <a:noFill/>
        </p:spPr>
        <p:txBody>
          <a:bodyPr wrap="square" rtlCol="0">
            <a:spAutoFit/>
          </a:bodyPr>
          <a:lstStyle/>
          <a:p>
            <a:r>
              <a:rPr lang="en-US" altLang="ko-KR" b="1" dirty="0"/>
              <a:t>2.</a:t>
            </a:r>
            <a:r>
              <a:rPr lang="ko-KR" altLang="en-US" b="1" dirty="0"/>
              <a:t> </a:t>
            </a:r>
            <a:r>
              <a:rPr lang="en-US" altLang="ko-KR" b="1" dirty="0"/>
              <a:t>Improvement of electronic device cooling performance</a:t>
            </a:r>
            <a:endParaRPr lang="ko-KR" altLang="en-US" b="1" dirty="0"/>
          </a:p>
        </p:txBody>
      </p:sp>
      <p:grpSp>
        <p:nvGrpSpPr>
          <p:cNvPr id="19" name="그룹 18">
            <a:extLst>
              <a:ext uri="{FF2B5EF4-FFF2-40B4-BE49-F238E27FC236}">
                <a16:creationId xmlns:a16="http://schemas.microsoft.com/office/drawing/2014/main" id="{6E565379-AC91-B719-E12E-F28773FD1E65}"/>
              </a:ext>
            </a:extLst>
          </p:cNvPr>
          <p:cNvGrpSpPr/>
          <p:nvPr/>
        </p:nvGrpSpPr>
        <p:grpSpPr>
          <a:xfrm>
            <a:off x="7895833" y="2784150"/>
            <a:ext cx="2637010" cy="2527590"/>
            <a:chOff x="5934551" y="2694599"/>
            <a:chExt cx="2637010" cy="2527590"/>
          </a:xfrm>
        </p:grpSpPr>
        <p:pic>
          <p:nvPicPr>
            <p:cNvPr id="11" name="그림 10">
              <a:extLst>
                <a:ext uri="{FF2B5EF4-FFF2-40B4-BE49-F238E27FC236}">
                  <a16:creationId xmlns:a16="http://schemas.microsoft.com/office/drawing/2014/main" id="{ABEC02DF-B9AC-0E31-1ADE-1F02BBC4B351}"/>
                </a:ext>
              </a:extLst>
            </p:cNvPr>
            <p:cNvPicPr>
              <a:picLocks noChangeAspect="1"/>
            </p:cNvPicPr>
            <p:nvPr/>
          </p:nvPicPr>
          <p:blipFill>
            <a:blip r:embed="rId5"/>
            <a:stretch>
              <a:fillRect/>
            </a:stretch>
          </p:blipFill>
          <p:spPr>
            <a:xfrm>
              <a:off x="5934551" y="2694599"/>
              <a:ext cx="2637010" cy="2527590"/>
            </a:xfrm>
            <a:prstGeom prst="rect">
              <a:avLst/>
            </a:prstGeom>
          </p:spPr>
        </p:pic>
        <p:sp>
          <p:nvSpPr>
            <p:cNvPr id="12" name="원형: 비어 있음 11">
              <a:extLst>
                <a:ext uri="{FF2B5EF4-FFF2-40B4-BE49-F238E27FC236}">
                  <a16:creationId xmlns:a16="http://schemas.microsoft.com/office/drawing/2014/main" id="{872B446B-0ECF-157D-F563-FE5D626A96CA}"/>
                </a:ext>
              </a:extLst>
            </p:cNvPr>
            <p:cNvSpPr/>
            <p:nvPr/>
          </p:nvSpPr>
          <p:spPr>
            <a:xfrm>
              <a:off x="6948587" y="3790412"/>
              <a:ext cx="788644" cy="335963"/>
            </a:xfrm>
            <a:prstGeom prst="donut">
              <a:avLst>
                <a:gd name="adj" fmla="val 660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14" name="직선 화살표 연결선 13">
              <a:extLst>
                <a:ext uri="{FF2B5EF4-FFF2-40B4-BE49-F238E27FC236}">
                  <a16:creationId xmlns:a16="http://schemas.microsoft.com/office/drawing/2014/main" id="{E9D08291-B58C-52A0-3A48-0D341C095F25}"/>
                </a:ext>
              </a:extLst>
            </p:cNvPr>
            <p:cNvCxnSpPr>
              <a:cxnSpLocks/>
            </p:cNvCxnSpPr>
            <p:nvPr/>
          </p:nvCxnSpPr>
          <p:spPr>
            <a:xfrm>
              <a:off x="6758887" y="3386861"/>
              <a:ext cx="434819" cy="40355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1B17841-1105-D547-D5C1-53257F8DEC25}"/>
                </a:ext>
              </a:extLst>
            </p:cNvPr>
            <p:cNvSpPr txBox="1"/>
            <p:nvPr/>
          </p:nvSpPr>
          <p:spPr>
            <a:xfrm>
              <a:off x="6017135" y="3167390"/>
              <a:ext cx="1330037" cy="261610"/>
            </a:xfrm>
            <a:prstGeom prst="rect">
              <a:avLst/>
            </a:prstGeom>
            <a:noFill/>
          </p:spPr>
          <p:txBody>
            <a:bodyPr wrap="square" rtlCol="0">
              <a:spAutoFit/>
            </a:bodyPr>
            <a:lstStyle/>
            <a:p>
              <a:r>
                <a:rPr lang="en-US" altLang="ko-KR" sz="1100" b="1" dirty="0"/>
                <a:t>Electro Devices</a:t>
              </a:r>
              <a:endParaRPr lang="ko-KR" altLang="en-US" sz="1100" b="1" dirty="0"/>
            </a:p>
          </p:txBody>
        </p:sp>
      </p:grpSp>
      <p:sp>
        <p:nvSpPr>
          <p:cNvPr id="20" name="TextBox 19">
            <a:extLst>
              <a:ext uri="{FF2B5EF4-FFF2-40B4-BE49-F238E27FC236}">
                <a16:creationId xmlns:a16="http://schemas.microsoft.com/office/drawing/2014/main" id="{7753F5E5-CE62-DC78-9CDF-320BF7AAC836}"/>
              </a:ext>
            </a:extLst>
          </p:cNvPr>
          <p:cNvSpPr txBox="1"/>
          <p:nvPr/>
        </p:nvSpPr>
        <p:spPr>
          <a:xfrm>
            <a:off x="6703469" y="5444369"/>
            <a:ext cx="4058316" cy="369332"/>
          </a:xfrm>
          <a:prstGeom prst="rect">
            <a:avLst/>
          </a:prstGeom>
          <a:noFill/>
        </p:spPr>
        <p:txBody>
          <a:bodyPr wrap="square" rtlCol="0">
            <a:spAutoFit/>
          </a:bodyPr>
          <a:lstStyle/>
          <a:p>
            <a:r>
              <a:rPr lang="en-US" altLang="ko-KR" b="1" dirty="0"/>
              <a:t>3.</a:t>
            </a:r>
            <a:r>
              <a:rPr lang="ko-KR" altLang="en-US" b="1" dirty="0"/>
              <a:t> </a:t>
            </a:r>
            <a:r>
              <a:rPr lang="en-US" altLang="ko-KR" b="1" dirty="0"/>
              <a:t>Wind Tunnel Experiment</a:t>
            </a:r>
            <a:endParaRPr lang="ko-KR" altLang="en-US" b="1" dirty="0"/>
          </a:p>
        </p:txBody>
      </p:sp>
      <p:sp>
        <p:nvSpPr>
          <p:cNvPr id="21" name="TextBox 20">
            <a:extLst>
              <a:ext uri="{FF2B5EF4-FFF2-40B4-BE49-F238E27FC236}">
                <a16:creationId xmlns:a16="http://schemas.microsoft.com/office/drawing/2014/main" id="{AA1E23D5-E4C9-B218-3496-77D9A7736BCA}"/>
              </a:ext>
            </a:extLst>
          </p:cNvPr>
          <p:cNvSpPr txBox="1"/>
          <p:nvPr/>
        </p:nvSpPr>
        <p:spPr>
          <a:xfrm>
            <a:off x="7053030" y="5901603"/>
            <a:ext cx="4290647" cy="307777"/>
          </a:xfrm>
          <a:prstGeom prst="rect">
            <a:avLst/>
          </a:prstGeom>
          <a:noFill/>
        </p:spPr>
        <p:txBody>
          <a:bodyPr wrap="square" rtlCol="0">
            <a:spAutoFit/>
          </a:bodyPr>
          <a:lstStyle/>
          <a:p>
            <a:r>
              <a:rPr lang="en-US" altLang="ko-KR" sz="1400" b="1" dirty="0">
                <a:solidFill>
                  <a:srgbClr val="000000"/>
                </a:solidFill>
                <a:latin typeface="한양신명조"/>
                <a:cs typeface="굴림" panose="020B0600000101010101" pitchFamily="50" charset="-127"/>
              </a:rPr>
              <a:t>- Compare with CFD Results</a:t>
            </a:r>
            <a:endParaRPr lang="en-US" altLang="ko-KR" sz="1400" b="1" dirty="0">
              <a:solidFill>
                <a:srgbClr val="000000"/>
              </a:solidFill>
              <a:effectLst/>
              <a:latin typeface="한양신명조"/>
              <a:cs typeface="굴림" panose="020B0600000101010101" pitchFamily="50" charset="-127"/>
            </a:endParaRPr>
          </a:p>
        </p:txBody>
      </p:sp>
      <p:pic>
        <p:nvPicPr>
          <p:cNvPr id="24" name="그림 23" descr="바퀴, 야외, 타이어, 하늘이(가) 표시된 사진&#10;&#10;자동 생성된 설명">
            <a:extLst>
              <a:ext uri="{FF2B5EF4-FFF2-40B4-BE49-F238E27FC236}">
                <a16:creationId xmlns:a16="http://schemas.microsoft.com/office/drawing/2014/main" id="{2E781479-59AE-6715-6FDC-5FC49CB666DF}"/>
              </a:ext>
            </a:extLst>
          </p:cNvPr>
          <p:cNvPicPr>
            <a:picLocks noChangeAspect="1"/>
          </p:cNvPicPr>
          <p:nvPr/>
        </p:nvPicPr>
        <p:blipFill rotWithShape="1">
          <a:blip r:embed="rId6"/>
          <a:srcRect l="357" t="36877" r="575" b="12935"/>
          <a:stretch/>
        </p:blipFill>
        <p:spPr bwMode="auto">
          <a:xfrm>
            <a:off x="210302" y="2880712"/>
            <a:ext cx="2826710" cy="19091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755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B7821A-8134-58BE-701F-47EABD9A6870}"/>
              </a:ext>
            </a:extLst>
          </p:cNvPr>
          <p:cNvSpPr>
            <a:spLocks noGrp="1"/>
          </p:cNvSpPr>
          <p:nvPr>
            <p:ph type="title"/>
          </p:nvPr>
        </p:nvSpPr>
        <p:spPr>
          <a:xfrm>
            <a:off x="74721" y="649211"/>
            <a:ext cx="11825268" cy="582126"/>
          </a:xfrm>
        </p:spPr>
        <p:txBody>
          <a:bodyPr>
            <a:normAutofit fontScale="90000"/>
          </a:bodyPr>
          <a:lstStyle/>
          <a:p>
            <a:r>
              <a:rPr lang="en-US" altLang="ko-KR" dirty="0"/>
              <a:t>II.</a:t>
            </a:r>
            <a:r>
              <a:rPr lang="ko-KR" altLang="en-US" dirty="0"/>
              <a:t> </a:t>
            </a:r>
            <a:r>
              <a:rPr lang="en-US" altLang="ko-KR" dirty="0"/>
              <a:t>Vehicle analysis and modeling – Existing model</a:t>
            </a:r>
            <a:endParaRPr lang="ko-KR" altLang="en-US" dirty="0"/>
          </a:p>
        </p:txBody>
      </p:sp>
      <p:grpSp>
        <p:nvGrpSpPr>
          <p:cNvPr id="11" name="그룹 10">
            <a:extLst>
              <a:ext uri="{FF2B5EF4-FFF2-40B4-BE49-F238E27FC236}">
                <a16:creationId xmlns:a16="http://schemas.microsoft.com/office/drawing/2014/main" id="{8C1104B4-7642-69D1-66E5-8EEA26C8CABF}"/>
              </a:ext>
            </a:extLst>
          </p:cNvPr>
          <p:cNvGrpSpPr/>
          <p:nvPr/>
        </p:nvGrpSpPr>
        <p:grpSpPr>
          <a:xfrm>
            <a:off x="2095633" y="1449939"/>
            <a:ext cx="7557012" cy="2160000"/>
            <a:chOff x="2095633" y="1449939"/>
            <a:chExt cx="7557012" cy="2160000"/>
          </a:xfrm>
        </p:grpSpPr>
        <p:pic>
          <p:nvPicPr>
            <p:cNvPr id="3" name="그림 2" descr="바퀴, 타이어, 자동차 부품, 자동차 타이어이(가) 표시된 사진&#10;&#10;자동 생성된 설명">
              <a:extLst>
                <a:ext uri="{FF2B5EF4-FFF2-40B4-BE49-F238E27FC236}">
                  <a16:creationId xmlns:a16="http://schemas.microsoft.com/office/drawing/2014/main" id="{2CB82C3E-3022-4CBB-AAAB-B9576B701243}"/>
                </a:ext>
              </a:extLst>
            </p:cNvPr>
            <p:cNvPicPr>
              <a:picLocks noChangeAspect="1"/>
            </p:cNvPicPr>
            <p:nvPr/>
          </p:nvPicPr>
          <p:blipFill>
            <a:blip r:embed="rId3"/>
            <a:stretch>
              <a:fillRect/>
            </a:stretch>
          </p:blipFill>
          <p:spPr>
            <a:xfrm>
              <a:off x="6623005" y="1449939"/>
              <a:ext cx="3029640" cy="2160000"/>
            </a:xfrm>
            <a:prstGeom prst="rect">
              <a:avLst/>
            </a:prstGeom>
          </p:spPr>
        </p:pic>
        <p:pic>
          <p:nvPicPr>
            <p:cNvPr id="7" name="그림 6" descr="타이어, 바퀴, 자동차 부품, 자동차 타이어이(가) 표시된 사진&#10;&#10;자동 생성된 설명">
              <a:extLst>
                <a:ext uri="{FF2B5EF4-FFF2-40B4-BE49-F238E27FC236}">
                  <a16:creationId xmlns:a16="http://schemas.microsoft.com/office/drawing/2014/main" id="{54C365A7-4639-A1AE-02E4-46DB212ED34D}"/>
                </a:ext>
              </a:extLst>
            </p:cNvPr>
            <p:cNvPicPr>
              <a:picLocks noChangeAspect="1"/>
            </p:cNvPicPr>
            <p:nvPr/>
          </p:nvPicPr>
          <p:blipFill>
            <a:blip r:embed="rId4"/>
            <a:stretch>
              <a:fillRect/>
            </a:stretch>
          </p:blipFill>
          <p:spPr>
            <a:xfrm>
              <a:off x="2095633" y="1449939"/>
              <a:ext cx="3063938" cy="2160000"/>
            </a:xfrm>
            <a:prstGeom prst="rect">
              <a:avLst/>
            </a:prstGeom>
          </p:spPr>
        </p:pic>
        <p:sp>
          <p:nvSpPr>
            <p:cNvPr id="8" name="화살표: 오른쪽 7">
              <a:extLst>
                <a:ext uri="{FF2B5EF4-FFF2-40B4-BE49-F238E27FC236}">
                  <a16:creationId xmlns:a16="http://schemas.microsoft.com/office/drawing/2014/main" id="{AB720D1B-B1E6-4EE5-09F4-9E24B8F10EB2}"/>
                </a:ext>
              </a:extLst>
            </p:cNvPr>
            <p:cNvSpPr/>
            <p:nvPr/>
          </p:nvSpPr>
          <p:spPr>
            <a:xfrm>
              <a:off x="5581159" y="2406026"/>
              <a:ext cx="620257" cy="247825"/>
            </a:xfrm>
            <a:prstGeom prst="rightArrow">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a:extLst>
              <a:ext uri="{FF2B5EF4-FFF2-40B4-BE49-F238E27FC236}">
                <a16:creationId xmlns:a16="http://schemas.microsoft.com/office/drawing/2014/main" id="{EDD73B31-705B-5B9B-DFFC-6D8FE25ECE4B}"/>
              </a:ext>
            </a:extLst>
          </p:cNvPr>
          <p:cNvSpPr txBox="1"/>
          <p:nvPr/>
        </p:nvSpPr>
        <p:spPr>
          <a:xfrm>
            <a:off x="601075" y="4022081"/>
            <a:ext cx="8939378" cy="1815882"/>
          </a:xfrm>
          <a:prstGeom prst="rect">
            <a:avLst/>
          </a:prstGeom>
          <a:noFill/>
        </p:spPr>
        <p:txBody>
          <a:bodyPr wrap="square" rtlCol="0">
            <a:spAutoFit/>
          </a:bodyPr>
          <a:lstStyle/>
          <a:p>
            <a:pPr marL="342900" indent="-342900">
              <a:buAutoNum type="arabicPeriod"/>
            </a:pPr>
            <a:r>
              <a:rPr lang="en-US" altLang="ko-KR" sz="1600" b="1" dirty="0"/>
              <a:t>Angular cowl shape at the front of the vehicle</a:t>
            </a:r>
          </a:p>
          <a:p>
            <a:pPr marL="342900" indent="-342900">
              <a:buAutoNum type="arabicPeriod"/>
            </a:pPr>
            <a:endParaRPr lang="en-US" altLang="ko-KR" sz="1600" b="1" dirty="0"/>
          </a:p>
          <a:p>
            <a:pPr marL="342900" indent="-342900">
              <a:buAutoNum type="arabicPeriod"/>
            </a:pPr>
            <a:r>
              <a:rPr lang="en-US" altLang="ko-KR" sz="1600" b="1" dirty="0"/>
              <a:t>Internal flow due to open structure</a:t>
            </a:r>
          </a:p>
          <a:p>
            <a:pPr marL="342900" indent="-342900">
              <a:buAutoNum type="arabicPeriod"/>
            </a:pPr>
            <a:endParaRPr lang="en-US" altLang="ko-KR" sz="1600" b="1" dirty="0"/>
          </a:p>
          <a:p>
            <a:pPr marL="342900" indent="-342900">
              <a:buAutoNum type="arabicPeriod"/>
            </a:pPr>
            <a:r>
              <a:rPr lang="tr-TR" altLang="ko-KR" sz="1600" b="1" dirty="0"/>
              <a:t>Large frontal projected area</a:t>
            </a:r>
            <a:endParaRPr lang="en-US" altLang="ko-KR" sz="1600" b="1" dirty="0"/>
          </a:p>
          <a:p>
            <a:pPr marL="342900" indent="-342900">
              <a:buAutoNum type="arabicPeriod"/>
            </a:pPr>
            <a:endParaRPr lang="en-US" altLang="ko-KR" sz="1600" b="1" dirty="0"/>
          </a:p>
          <a:p>
            <a:pPr marL="342900" indent="-342900">
              <a:buAutoNum type="arabicPeriod"/>
            </a:pPr>
            <a:r>
              <a:rPr lang="en-US" altLang="ko-KR" sz="1600" b="1" dirty="0"/>
              <a:t>Ineffective cooling performance of electronic devices in the rear cowl</a:t>
            </a:r>
          </a:p>
        </p:txBody>
      </p:sp>
      <p:sp>
        <p:nvSpPr>
          <p:cNvPr id="12" name="직사각형 11">
            <a:extLst>
              <a:ext uri="{FF2B5EF4-FFF2-40B4-BE49-F238E27FC236}">
                <a16:creationId xmlns:a16="http://schemas.microsoft.com/office/drawing/2014/main" id="{56B6C29A-6B84-7CF8-72FA-76C023738333}"/>
              </a:ext>
            </a:extLst>
          </p:cNvPr>
          <p:cNvSpPr/>
          <p:nvPr/>
        </p:nvSpPr>
        <p:spPr>
          <a:xfrm>
            <a:off x="2468270" y="6094067"/>
            <a:ext cx="7255459" cy="58212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8A7DB26-D9F8-A5D0-D01F-265AAA8B5D71}"/>
              </a:ext>
            </a:extLst>
          </p:cNvPr>
          <p:cNvSpPr txBox="1"/>
          <p:nvPr/>
        </p:nvSpPr>
        <p:spPr>
          <a:xfrm>
            <a:off x="2468270" y="6189606"/>
            <a:ext cx="7255459" cy="400110"/>
          </a:xfrm>
          <a:prstGeom prst="rect">
            <a:avLst/>
          </a:prstGeom>
          <a:noFill/>
        </p:spPr>
        <p:txBody>
          <a:bodyPr wrap="square" rtlCol="0">
            <a:spAutoFit/>
          </a:bodyPr>
          <a:lstStyle/>
          <a:p>
            <a:r>
              <a:rPr lang="en-US" altLang="ko-KR" sz="2000" b="1" dirty="0">
                <a:sym typeface="Wingdings" panose="05000000000000000000" pitchFamily="2" charset="2"/>
              </a:rPr>
              <a:t> Re-modeling to simplify shapes for easier analysis</a:t>
            </a:r>
            <a:endParaRPr lang="en-US" altLang="ko-KR" sz="2000" b="1" dirty="0"/>
          </a:p>
        </p:txBody>
      </p:sp>
    </p:spTree>
    <p:extLst>
      <p:ext uri="{BB962C8B-B14F-4D97-AF65-F5344CB8AC3E}">
        <p14:creationId xmlns:p14="http://schemas.microsoft.com/office/powerpoint/2010/main" val="246165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B7821A-8134-58BE-701F-47EABD9A6870}"/>
              </a:ext>
            </a:extLst>
          </p:cNvPr>
          <p:cNvSpPr>
            <a:spLocks noGrp="1"/>
          </p:cNvSpPr>
          <p:nvPr>
            <p:ph type="title"/>
          </p:nvPr>
        </p:nvSpPr>
        <p:spPr>
          <a:xfrm>
            <a:off x="74720" y="649211"/>
            <a:ext cx="11965945" cy="582126"/>
          </a:xfrm>
        </p:spPr>
        <p:txBody>
          <a:bodyPr>
            <a:normAutofit fontScale="90000"/>
          </a:bodyPr>
          <a:lstStyle/>
          <a:p>
            <a:r>
              <a:rPr lang="en-US" altLang="ko-KR" dirty="0"/>
              <a:t>II.</a:t>
            </a:r>
            <a:r>
              <a:rPr lang="ko-KR" altLang="en-US" dirty="0"/>
              <a:t> </a:t>
            </a:r>
            <a:r>
              <a:rPr lang="en-US" altLang="ko-KR" dirty="0"/>
              <a:t>Vehicle analysis and modeling – Advanced 1</a:t>
            </a:r>
            <a:endParaRPr lang="ko-KR" altLang="en-US" dirty="0"/>
          </a:p>
        </p:txBody>
      </p:sp>
      <p:pic>
        <p:nvPicPr>
          <p:cNvPr id="4" name="Picture 12">
            <a:extLst>
              <a:ext uri="{FF2B5EF4-FFF2-40B4-BE49-F238E27FC236}">
                <a16:creationId xmlns:a16="http://schemas.microsoft.com/office/drawing/2014/main" id="{85239AE4-AF0E-BB82-2EDB-A77A9B67233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165" y="1511352"/>
            <a:ext cx="3370035" cy="2245633"/>
          </a:xfrm>
          <a:prstGeom prst="rect">
            <a:avLst/>
          </a:prstGeom>
          <a:noFill/>
        </p:spPr>
      </p:pic>
      <p:pic>
        <p:nvPicPr>
          <p:cNvPr id="5" name="그림 4" descr="라인, 도표, 경사, 디자인이(가) 표시된 사진&#10;&#10;자동 생성된 설명">
            <a:extLst>
              <a:ext uri="{FF2B5EF4-FFF2-40B4-BE49-F238E27FC236}">
                <a16:creationId xmlns:a16="http://schemas.microsoft.com/office/drawing/2014/main" id="{C1A74FE1-28F8-51EC-3697-B48D59A82002}"/>
              </a:ext>
            </a:extLst>
          </p:cNvPr>
          <p:cNvPicPr>
            <a:picLocks noChangeAspect="1"/>
          </p:cNvPicPr>
          <p:nvPr/>
        </p:nvPicPr>
        <p:blipFill>
          <a:blip r:embed="rId4"/>
          <a:stretch>
            <a:fillRect/>
          </a:stretch>
        </p:blipFill>
        <p:spPr>
          <a:xfrm>
            <a:off x="4247725" y="1511353"/>
            <a:ext cx="3190953" cy="2245632"/>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ABAB894-4A2F-6B04-88D1-46E953836BE1}"/>
                  </a:ext>
                </a:extLst>
              </p:cNvPr>
              <p:cNvSpPr txBox="1"/>
              <p:nvPr/>
            </p:nvSpPr>
            <p:spPr>
              <a:xfrm>
                <a:off x="3016624" y="3781641"/>
                <a:ext cx="6158752" cy="5970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𝑦</m:t>
                      </m:r>
                      <m:r>
                        <a:rPr lang="ko-KR" altLang="en-US" i="0">
                          <a:latin typeface="Cambria Math" panose="02040503050406030204" pitchFamily="18" charset="0"/>
                        </a:rPr>
                        <m:t>=</m:t>
                      </m:r>
                      <m:r>
                        <a:rPr lang="ko-KR" altLang="en-US" i="1">
                          <a:latin typeface="Cambria Math" panose="02040503050406030204" pitchFamily="18" charset="0"/>
                        </a:rPr>
                        <m:t>𝑅</m:t>
                      </m:r>
                      <m:sSup>
                        <m:sSupPr>
                          <m:ctrlPr>
                            <a:rPr lang="ko-KR" altLang="en-US" i="1">
                              <a:solidFill>
                                <a:srgbClr val="836967"/>
                              </a:solidFill>
                              <a:latin typeface="Cambria Math" panose="02040503050406030204" pitchFamily="18" charset="0"/>
                            </a:rPr>
                          </m:ctrlPr>
                        </m:sSupPr>
                        <m:e>
                          <m:d>
                            <m:dPr>
                              <m:ctrlPr>
                                <a:rPr lang="ko-KR" altLang="en-US" i="1">
                                  <a:solidFill>
                                    <a:srgbClr val="836967"/>
                                  </a:solidFill>
                                  <a:latin typeface="Cambria Math" panose="02040503050406030204" pitchFamily="18" charset="0"/>
                                </a:rPr>
                              </m:ctrlPr>
                            </m:dPr>
                            <m:e>
                              <m:f>
                                <m:fPr>
                                  <m:ctrlPr>
                                    <a:rPr lang="ko-KR" altLang="en-US" i="1">
                                      <a:solidFill>
                                        <a:srgbClr val="836967"/>
                                      </a:solidFill>
                                      <a:latin typeface="Cambria Math" panose="02040503050406030204" pitchFamily="18" charset="0"/>
                                    </a:rPr>
                                  </m:ctrlPr>
                                </m:fPr>
                                <m:num>
                                  <m:r>
                                    <a:rPr lang="ko-KR" altLang="en-US" i="1">
                                      <a:latin typeface="Cambria Math" panose="02040503050406030204" pitchFamily="18" charset="0"/>
                                    </a:rPr>
                                    <m:t>𝑥</m:t>
                                  </m:r>
                                </m:num>
                                <m:den>
                                  <m:r>
                                    <a:rPr lang="ko-KR" altLang="en-US" i="1">
                                      <a:latin typeface="Cambria Math" panose="02040503050406030204" pitchFamily="18" charset="0"/>
                                    </a:rPr>
                                    <m:t>𝐿</m:t>
                                  </m:r>
                                </m:den>
                              </m:f>
                            </m:e>
                          </m:d>
                        </m:e>
                        <m:sup>
                          <m:r>
                            <a:rPr lang="ko-KR" altLang="en-US" i="1">
                              <a:latin typeface="Cambria Math" panose="02040503050406030204" pitchFamily="18" charset="0"/>
                            </a:rPr>
                            <m:t>𝑛</m:t>
                          </m:r>
                        </m:sup>
                      </m:sSup>
                      <m:r>
                        <a:rPr lang="ko-KR" altLang="en-US" i="0">
                          <a:latin typeface="Cambria Math" panose="02040503050406030204" pitchFamily="18" charset="0"/>
                        </a:rPr>
                        <m:t> </m:t>
                      </m:r>
                      <m:d>
                        <m:dPr>
                          <m:begChr m:val="{"/>
                          <m:endChr m:val="}"/>
                          <m:ctrlPr>
                            <a:rPr lang="ko-KR" altLang="en-US" i="1">
                              <a:latin typeface="Cambria Math" panose="02040503050406030204" pitchFamily="18" charset="0"/>
                            </a:rPr>
                          </m:ctrlPr>
                        </m:dPr>
                        <m:e>
                          <m:r>
                            <a:rPr lang="ko-KR" altLang="en-US" i="0">
                              <a:latin typeface="Cambria Math" panose="02040503050406030204" pitchFamily="18" charset="0"/>
                            </a:rPr>
                            <m:t>0≤</m:t>
                          </m:r>
                          <m:r>
                            <a:rPr lang="ko-KR" altLang="en-US" i="1">
                              <a:latin typeface="Cambria Math" panose="02040503050406030204" pitchFamily="18" charset="0"/>
                            </a:rPr>
                            <m:t>𝑛</m:t>
                          </m:r>
                          <m:r>
                            <a:rPr lang="ko-KR" altLang="en-US" i="0">
                              <a:latin typeface="Cambria Math" panose="02040503050406030204" pitchFamily="18" charset="0"/>
                            </a:rPr>
                            <m:t>≤1</m:t>
                          </m:r>
                        </m:e>
                      </m:d>
                    </m:oMath>
                  </m:oMathPara>
                </a14:m>
                <a:endParaRPr lang="ko-KR" altLang="en-US" dirty="0"/>
              </a:p>
            </p:txBody>
          </p:sp>
        </mc:Choice>
        <mc:Fallback>
          <p:sp>
            <p:nvSpPr>
              <p:cNvPr id="20" name="TextBox 19">
                <a:extLst>
                  <a:ext uri="{FF2B5EF4-FFF2-40B4-BE49-F238E27FC236}">
                    <a16:creationId xmlns:a16="http://schemas.microsoft.com/office/drawing/2014/main" id="{CABAB894-4A2F-6B04-88D1-46E953836BE1}"/>
                  </a:ext>
                </a:extLst>
              </p:cNvPr>
              <p:cNvSpPr txBox="1">
                <a:spLocks noRot="1" noChangeAspect="1" noMove="1" noResize="1" noEditPoints="1" noAdjustHandles="1" noChangeArrowheads="1" noChangeShapeType="1" noTextEdit="1"/>
              </p:cNvSpPr>
              <p:nvPr/>
            </p:nvSpPr>
            <p:spPr>
              <a:xfrm>
                <a:off x="3016624" y="3781641"/>
                <a:ext cx="6158752" cy="597023"/>
              </a:xfrm>
              <a:prstGeom prst="rect">
                <a:avLst/>
              </a:prstGeom>
              <a:blipFill>
                <a:blip r:embed="rId5"/>
                <a:stretch>
                  <a:fillRect/>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BDCA68A-57E9-C46B-32FA-93FA25C32877}"/>
              </a:ext>
            </a:extLst>
          </p:cNvPr>
          <p:cNvSpPr txBox="1"/>
          <p:nvPr/>
        </p:nvSpPr>
        <p:spPr>
          <a:xfrm>
            <a:off x="626650" y="4475848"/>
            <a:ext cx="10582742" cy="2308324"/>
          </a:xfrm>
          <a:prstGeom prst="rect">
            <a:avLst/>
          </a:prstGeom>
          <a:noFill/>
        </p:spPr>
        <p:txBody>
          <a:bodyPr wrap="square" rtlCol="0">
            <a:spAutoFit/>
          </a:bodyPr>
          <a:lstStyle/>
          <a:p>
            <a:pPr marL="342900" indent="-342900">
              <a:buAutoNum type="arabicPeriod"/>
            </a:pPr>
            <a:r>
              <a:rPr lang="en-US" altLang="ko-KR" b="1" dirty="0"/>
              <a:t>Streamlined design inspired by the "Power 0.5" design in "Rocketry Nose Cone Design“</a:t>
            </a:r>
          </a:p>
          <a:p>
            <a:pPr marL="342900" indent="-342900">
              <a:buAutoNum type="arabicPeriod"/>
            </a:pPr>
            <a:endParaRPr lang="en-US" altLang="ko-KR" b="1" dirty="0"/>
          </a:p>
          <a:p>
            <a:pPr marL="342900" indent="-342900">
              <a:buAutoNum type="arabicPeriod"/>
            </a:pPr>
            <a:r>
              <a:rPr lang="en-US" altLang="ko-KR" b="1" dirty="0"/>
              <a:t>Air vent design for air cooling effect of electronic devices</a:t>
            </a:r>
          </a:p>
          <a:p>
            <a:pPr marL="342900" indent="-342900">
              <a:buAutoNum type="arabicPeriod"/>
            </a:pPr>
            <a:endParaRPr lang="en-US" altLang="ko-KR" b="1" dirty="0"/>
          </a:p>
          <a:p>
            <a:pPr marL="342900" indent="-342900">
              <a:buAutoNum type="arabicPeriod"/>
            </a:pPr>
            <a:r>
              <a:rPr lang="en-US" altLang="ko-KR" b="1" dirty="0"/>
              <a:t>Removal of front and rear bumpers and RRH metal plates, which occupy a large portion of the projected area</a:t>
            </a:r>
          </a:p>
          <a:p>
            <a:pPr marL="342900" indent="-342900">
              <a:buAutoNum type="arabicPeriod"/>
            </a:pPr>
            <a:endParaRPr lang="en-US" altLang="ko-KR" b="1" dirty="0"/>
          </a:p>
          <a:p>
            <a:pPr marL="342900" indent="-342900">
              <a:buAutoNum type="arabicPeriod"/>
            </a:pPr>
            <a:r>
              <a:rPr lang="en-US" altLang="ko-KR" b="1" dirty="0"/>
              <a:t>Sloped rear cowl design to minimize rear vortex region</a:t>
            </a:r>
            <a:endParaRPr lang="ko-KR" altLang="en-US" b="1" dirty="0"/>
          </a:p>
        </p:txBody>
      </p:sp>
      <p:grpSp>
        <p:nvGrpSpPr>
          <p:cNvPr id="30" name="그룹 29">
            <a:extLst>
              <a:ext uri="{FF2B5EF4-FFF2-40B4-BE49-F238E27FC236}">
                <a16:creationId xmlns:a16="http://schemas.microsoft.com/office/drawing/2014/main" id="{FB9E53F2-A3A1-39E5-FF7C-76AA28BA072F}"/>
              </a:ext>
            </a:extLst>
          </p:cNvPr>
          <p:cNvGrpSpPr/>
          <p:nvPr/>
        </p:nvGrpSpPr>
        <p:grpSpPr>
          <a:xfrm>
            <a:off x="7944276" y="1305927"/>
            <a:ext cx="3563318" cy="2795474"/>
            <a:chOff x="7944276" y="1305927"/>
            <a:chExt cx="3563318" cy="2795474"/>
          </a:xfrm>
        </p:grpSpPr>
        <p:pic>
          <p:nvPicPr>
            <p:cNvPr id="10" name="그림 9">
              <a:extLst>
                <a:ext uri="{FF2B5EF4-FFF2-40B4-BE49-F238E27FC236}">
                  <a16:creationId xmlns:a16="http://schemas.microsoft.com/office/drawing/2014/main" id="{00247D3B-EDFB-9F86-28D4-AF2E7103C450}"/>
                </a:ext>
              </a:extLst>
            </p:cNvPr>
            <p:cNvPicPr>
              <a:picLocks noChangeAspect="1"/>
            </p:cNvPicPr>
            <p:nvPr/>
          </p:nvPicPr>
          <p:blipFill>
            <a:blip r:embed="rId6"/>
            <a:stretch>
              <a:fillRect/>
            </a:stretch>
          </p:blipFill>
          <p:spPr>
            <a:xfrm>
              <a:off x="7944276" y="1511352"/>
              <a:ext cx="3563318" cy="2590049"/>
            </a:xfrm>
            <a:prstGeom prst="rect">
              <a:avLst/>
            </a:prstGeom>
          </p:spPr>
        </p:pic>
        <p:sp>
          <p:nvSpPr>
            <p:cNvPr id="14" name="원형: 비어 있음 13">
              <a:extLst>
                <a:ext uri="{FF2B5EF4-FFF2-40B4-BE49-F238E27FC236}">
                  <a16:creationId xmlns:a16="http://schemas.microsoft.com/office/drawing/2014/main" id="{1428CB0E-0834-475B-DDF0-5D1CA2EA4816}"/>
                </a:ext>
              </a:extLst>
            </p:cNvPr>
            <p:cNvSpPr/>
            <p:nvPr/>
          </p:nvSpPr>
          <p:spPr>
            <a:xfrm>
              <a:off x="10196556" y="2425958"/>
              <a:ext cx="334984" cy="335963"/>
            </a:xfrm>
            <a:prstGeom prst="donut">
              <a:avLst>
                <a:gd name="adj" fmla="val 660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15" name="직선 화살표 연결선 14">
              <a:extLst>
                <a:ext uri="{FF2B5EF4-FFF2-40B4-BE49-F238E27FC236}">
                  <a16:creationId xmlns:a16="http://schemas.microsoft.com/office/drawing/2014/main" id="{77116E01-7BF0-B317-EE8F-F599B834B134}"/>
                </a:ext>
              </a:extLst>
            </p:cNvPr>
            <p:cNvCxnSpPr>
              <a:cxnSpLocks/>
              <a:stCxn id="16" idx="0"/>
              <a:endCxn id="14" idx="5"/>
            </p:cNvCxnSpPr>
            <p:nvPr/>
          </p:nvCxnSpPr>
          <p:spPr>
            <a:xfrm flipH="1" flipV="1">
              <a:off x="10482483" y="2712720"/>
              <a:ext cx="166454" cy="3990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7A5075-12CE-C890-3588-46735CAC9DD7}"/>
                </a:ext>
              </a:extLst>
            </p:cNvPr>
            <p:cNvSpPr txBox="1"/>
            <p:nvPr/>
          </p:nvSpPr>
          <p:spPr>
            <a:xfrm>
              <a:off x="10245613" y="3111811"/>
              <a:ext cx="806648" cy="261610"/>
            </a:xfrm>
            <a:prstGeom prst="rect">
              <a:avLst/>
            </a:prstGeom>
            <a:noFill/>
          </p:spPr>
          <p:txBody>
            <a:bodyPr wrap="square" rtlCol="0">
              <a:spAutoFit/>
            </a:bodyPr>
            <a:lstStyle/>
            <a:p>
              <a:r>
                <a:rPr lang="en-US" altLang="ko-KR" sz="1100" b="1" dirty="0"/>
                <a:t>Air Vent</a:t>
              </a:r>
              <a:endParaRPr lang="ko-KR" altLang="en-US" sz="1100" b="1" dirty="0"/>
            </a:p>
          </p:txBody>
        </p:sp>
        <p:sp>
          <p:nvSpPr>
            <p:cNvPr id="7" name="원형: 비어 있음 6">
              <a:extLst>
                <a:ext uri="{FF2B5EF4-FFF2-40B4-BE49-F238E27FC236}">
                  <a16:creationId xmlns:a16="http://schemas.microsoft.com/office/drawing/2014/main" id="{2F65720C-FF46-B2B7-D053-8C9F889A8B50}"/>
                </a:ext>
              </a:extLst>
            </p:cNvPr>
            <p:cNvSpPr/>
            <p:nvPr/>
          </p:nvSpPr>
          <p:spPr>
            <a:xfrm>
              <a:off x="9861572" y="1572124"/>
              <a:ext cx="334984" cy="335963"/>
            </a:xfrm>
            <a:prstGeom prst="donut">
              <a:avLst>
                <a:gd name="adj" fmla="val 660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TextBox 21">
              <a:extLst>
                <a:ext uri="{FF2B5EF4-FFF2-40B4-BE49-F238E27FC236}">
                  <a16:creationId xmlns:a16="http://schemas.microsoft.com/office/drawing/2014/main" id="{AD77224C-A288-9967-DE99-955C82576511}"/>
                </a:ext>
              </a:extLst>
            </p:cNvPr>
            <p:cNvSpPr txBox="1"/>
            <p:nvPr/>
          </p:nvSpPr>
          <p:spPr>
            <a:xfrm>
              <a:off x="9761367" y="1305927"/>
              <a:ext cx="535394" cy="261610"/>
            </a:xfrm>
            <a:prstGeom prst="rect">
              <a:avLst/>
            </a:prstGeom>
            <a:noFill/>
          </p:spPr>
          <p:txBody>
            <a:bodyPr wrap="square" rtlCol="0">
              <a:spAutoFit/>
            </a:bodyPr>
            <a:lstStyle/>
            <a:p>
              <a:r>
                <a:rPr lang="en-US" altLang="ko-KR" sz="1100" b="1" dirty="0"/>
                <a:t>RRH</a:t>
              </a:r>
              <a:endParaRPr lang="ko-KR" altLang="en-US" sz="1100" b="1" dirty="0"/>
            </a:p>
          </p:txBody>
        </p:sp>
        <p:sp>
          <p:nvSpPr>
            <p:cNvPr id="23" name="TextBox 22">
              <a:extLst>
                <a:ext uri="{FF2B5EF4-FFF2-40B4-BE49-F238E27FC236}">
                  <a16:creationId xmlns:a16="http://schemas.microsoft.com/office/drawing/2014/main" id="{06080825-F4F6-D19E-49B8-AA1FA5DD6290}"/>
                </a:ext>
              </a:extLst>
            </p:cNvPr>
            <p:cNvSpPr txBox="1"/>
            <p:nvPr/>
          </p:nvSpPr>
          <p:spPr>
            <a:xfrm>
              <a:off x="8299371" y="2065814"/>
              <a:ext cx="793781" cy="261610"/>
            </a:xfrm>
            <a:prstGeom prst="rect">
              <a:avLst/>
            </a:prstGeom>
            <a:noFill/>
          </p:spPr>
          <p:txBody>
            <a:bodyPr wrap="square" rtlCol="0">
              <a:spAutoFit/>
            </a:bodyPr>
            <a:lstStyle/>
            <a:p>
              <a:r>
                <a:rPr lang="en-US" altLang="ko-KR" sz="1100" b="1" dirty="0"/>
                <a:t>Bumper</a:t>
              </a:r>
              <a:endParaRPr lang="ko-KR" altLang="en-US" sz="1100" b="1" dirty="0"/>
            </a:p>
          </p:txBody>
        </p:sp>
        <p:cxnSp>
          <p:nvCxnSpPr>
            <p:cNvPr id="24" name="직선 화살표 연결선 23">
              <a:extLst>
                <a:ext uri="{FF2B5EF4-FFF2-40B4-BE49-F238E27FC236}">
                  <a16:creationId xmlns:a16="http://schemas.microsoft.com/office/drawing/2014/main" id="{C6F4C345-4362-D274-8F87-985136684762}"/>
                </a:ext>
              </a:extLst>
            </p:cNvPr>
            <p:cNvCxnSpPr>
              <a:cxnSpLocks/>
            </p:cNvCxnSpPr>
            <p:nvPr/>
          </p:nvCxnSpPr>
          <p:spPr>
            <a:xfrm flipH="1">
              <a:off x="8242389" y="2338273"/>
              <a:ext cx="421435" cy="7182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94343868-3927-5082-3F90-15A16A453CAF}"/>
                </a:ext>
              </a:extLst>
            </p:cNvPr>
            <p:cNvCxnSpPr>
              <a:cxnSpLocks/>
            </p:cNvCxnSpPr>
            <p:nvPr/>
          </p:nvCxnSpPr>
          <p:spPr>
            <a:xfrm flipV="1">
              <a:off x="8663824" y="2148520"/>
              <a:ext cx="1985113" cy="1897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53778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B7821A-8134-58BE-701F-47EABD9A6870}"/>
              </a:ext>
            </a:extLst>
          </p:cNvPr>
          <p:cNvSpPr>
            <a:spLocks noGrp="1"/>
          </p:cNvSpPr>
          <p:nvPr>
            <p:ph type="title"/>
          </p:nvPr>
        </p:nvSpPr>
        <p:spPr>
          <a:xfrm>
            <a:off x="74720" y="649211"/>
            <a:ext cx="12117279" cy="582126"/>
          </a:xfrm>
        </p:spPr>
        <p:txBody>
          <a:bodyPr>
            <a:normAutofit fontScale="90000"/>
          </a:bodyPr>
          <a:lstStyle/>
          <a:p>
            <a:r>
              <a:rPr lang="en-US" altLang="ko-KR" dirty="0"/>
              <a:t>II.</a:t>
            </a:r>
            <a:r>
              <a:rPr lang="ko-KR" altLang="en-US" dirty="0"/>
              <a:t> </a:t>
            </a:r>
            <a:r>
              <a:rPr lang="en-US" altLang="ko-KR" dirty="0"/>
              <a:t>Vehicle analysis and modeling – Advanced 2</a:t>
            </a:r>
            <a:endParaRPr lang="ko-KR" altLang="en-US" dirty="0"/>
          </a:p>
        </p:txBody>
      </p:sp>
      <p:pic>
        <p:nvPicPr>
          <p:cNvPr id="8" name="그림 7" descr="텍스트, 스크린샷, 번호, 폰트이(가) 표시된 사진&#10;&#10;자동 생성된 설명">
            <a:extLst>
              <a:ext uri="{FF2B5EF4-FFF2-40B4-BE49-F238E27FC236}">
                <a16:creationId xmlns:a16="http://schemas.microsoft.com/office/drawing/2014/main" id="{A952FB12-44F7-AC01-9F7A-154E4DDE702B}"/>
              </a:ext>
            </a:extLst>
          </p:cNvPr>
          <p:cNvPicPr>
            <a:picLocks noChangeAspect="1"/>
          </p:cNvPicPr>
          <p:nvPr/>
        </p:nvPicPr>
        <p:blipFill>
          <a:blip r:embed="rId3"/>
          <a:stretch>
            <a:fillRect/>
          </a:stretch>
        </p:blipFill>
        <p:spPr>
          <a:xfrm>
            <a:off x="7288307" y="1315191"/>
            <a:ext cx="3820488" cy="1503604"/>
          </a:xfrm>
          <a:prstGeom prst="rect">
            <a:avLst/>
          </a:prstGeom>
        </p:spPr>
      </p:pic>
      <p:pic>
        <p:nvPicPr>
          <p:cNvPr id="9" name="그림 8" descr="도표, 라인, 스케치, 텍스트이(가) 표시된 사진&#10;&#10;자동 생성된 설명">
            <a:extLst>
              <a:ext uri="{FF2B5EF4-FFF2-40B4-BE49-F238E27FC236}">
                <a16:creationId xmlns:a16="http://schemas.microsoft.com/office/drawing/2014/main" id="{A6067612-6E87-065C-60D7-3BC3A6035956}"/>
              </a:ext>
            </a:extLst>
          </p:cNvPr>
          <p:cNvPicPr>
            <a:picLocks noChangeAspect="1"/>
          </p:cNvPicPr>
          <p:nvPr/>
        </p:nvPicPr>
        <p:blipFill>
          <a:blip r:embed="rId4"/>
          <a:stretch>
            <a:fillRect/>
          </a:stretch>
        </p:blipFill>
        <p:spPr>
          <a:xfrm>
            <a:off x="1602153" y="4803961"/>
            <a:ext cx="4987176" cy="1822982"/>
          </a:xfrm>
          <a:prstGeom prst="rect">
            <a:avLst/>
          </a:prstGeom>
        </p:spPr>
      </p:pic>
      <p:pic>
        <p:nvPicPr>
          <p:cNvPr id="11" name="그림 10" descr="해골, 관절, 스케치, 그림이(가) 표시된 사진&#10;&#10;자동 생성된 설명">
            <a:extLst>
              <a:ext uri="{FF2B5EF4-FFF2-40B4-BE49-F238E27FC236}">
                <a16:creationId xmlns:a16="http://schemas.microsoft.com/office/drawing/2014/main" id="{064BF36C-A86C-8E79-30A5-C35E4CCDDB93}"/>
              </a:ext>
            </a:extLst>
          </p:cNvPr>
          <p:cNvPicPr>
            <a:picLocks noChangeAspect="1"/>
          </p:cNvPicPr>
          <p:nvPr/>
        </p:nvPicPr>
        <p:blipFill>
          <a:blip r:embed="rId5"/>
          <a:stretch>
            <a:fillRect/>
          </a:stretch>
        </p:blipFill>
        <p:spPr>
          <a:xfrm>
            <a:off x="333928" y="4835934"/>
            <a:ext cx="1268225" cy="1832610"/>
          </a:xfrm>
          <a:prstGeom prst="rect">
            <a:avLst/>
          </a:prstGeom>
        </p:spPr>
      </p:pic>
      <p:pic>
        <p:nvPicPr>
          <p:cNvPr id="17" name="그림 16">
            <a:extLst>
              <a:ext uri="{FF2B5EF4-FFF2-40B4-BE49-F238E27FC236}">
                <a16:creationId xmlns:a16="http://schemas.microsoft.com/office/drawing/2014/main" id="{259D0D77-0ED5-95C1-870D-B54C51F31648}"/>
              </a:ext>
            </a:extLst>
          </p:cNvPr>
          <p:cNvPicPr>
            <a:picLocks noChangeAspect="1"/>
          </p:cNvPicPr>
          <p:nvPr/>
        </p:nvPicPr>
        <p:blipFill>
          <a:blip r:embed="rId6"/>
          <a:stretch>
            <a:fillRect/>
          </a:stretch>
        </p:blipFill>
        <p:spPr>
          <a:xfrm>
            <a:off x="860463" y="1468215"/>
            <a:ext cx="4249419" cy="3070179"/>
          </a:xfrm>
          <a:prstGeom prst="rect">
            <a:avLst/>
          </a:prstGeom>
        </p:spPr>
      </p:pic>
      <p:sp>
        <p:nvSpPr>
          <p:cNvPr id="18" name="TextBox 17">
            <a:extLst>
              <a:ext uri="{FF2B5EF4-FFF2-40B4-BE49-F238E27FC236}">
                <a16:creationId xmlns:a16="http://schemas.microsoft.com/office/drawing/2014/main" id="{30E39BB7-4D7B-F4C8-9018-476A7A924624}"/>
              </a:ext>
            </a:extLst>
          </p:cNvPr>
          <p:cNvSpPr txBox="1"/>
          <p:nvPr/>
        </p:nvSpPr>
        <p:spPr>
          <a:xfrm>
            <a:off x="5109882" y="2841673"/>
            <a:ext cx="7275575" cy="1815882"/>
          </a:xfrm>
          <a:prstGeom prst="rect">
            <a:avLst/>
          </a:prstGeom>
          <a:noFill/>
        </p:spPr>
        <p:txBody>
          <a:bodyPr wrap="square" rtlCol="0">
            <a:spAutoFit/>
          </a:bodyPr>
          <a:lstStyle/>
          <a:p>
            <a:pPr marL="342900" indent="-342900">
              <a:buAutoNum type="arabicPeriod"/>
            </a:pPr>
            <a:r>
              <a:rPr lang="en-US" altLang="ko-KR" sz="1400" dirty="0"/>
              <a:t>Changing the driving position of a 170 cm tall adult male from sitting to reclining</a:t>
            </a:r>
          </a:p>
          <a:p>
            <a:pPr marL="342900" indent="-342900">
              <a:buAutoNum type="arabicPeriod"/>
            </a:pPr>
            <a:endParaRPr lang="en-US" altLang="ko-KR" sz="1400" dirty="0"/>
          </a:p>
          <a:p>
            <a:r>
              <a:rPr lang="en-US" altLang="ko-KR" sz="1400" b="1" dirty="0"/>
              <a:t>       </a:t>
            </a:r>
            <a:r>
              <a:rPr lang="en-US" altLang="ko-KR" sz="1400" b="1" dirty="0">
                <a:sym typeface="Wingdings" panose="05000000000000000000" pitchFamily="2" charset="2"/>
              </a:rPr>
              <a:t> </a:t>
            </a:r>
            <a:r>
              <a:rPr lang="en-US" altLang="ko-KR" sz="1400" b="1" dirty="0"/>
              <a:t> Lowering the vehicle height to reduce frontal projected area</a:t>
            </a:r>
          </a:p>
          <a:p>
            <a:pPr marL="342900" indent="-342900">
              <a:buAutoNum type="arabicPeriod"/>
            </a:pPr>
            <a:endParaRPr lang="en-US" altLang="ko-KR" sz="1400" dirty="0"/>
          </a:p>
          <a:p>
            <a:r>
              <a:rPr lang="en-US" altLang="ko-KR" sz="1400" dirty="0"/>
              <a:t>2.    Choosing a NACA airfoil model with a low drag coefficient and negative </a:t>
            </a:r>
          </a:p>
          <a:p>
            <a:r>
              <a:rPr lang="en-US" altLang="ko-KR" sz="1400" dirty="0"/>
              <a:t>      lift-to-drag ratio depending on the angle of attack</a:t>
            </a:r>
          </a:p>
          <a:p>
            <a:endParaRPr lang="en-US" altLang="ko-KR" sz="1400" dirty="0"/>
          </a:p>
          <a:p>
            <a:pPr lvl="1"/>
            <a:r>
              <a:rPr lang="en-US" altLang="ko-KR" sz="1400" b="1" dirty="0">
                <a:sym typeface="Wingdings" panose="05000000000000000000" pitchFamily="2" charset="2"/>
              </a:rPr>
              <a:t> </a:t>
            </a:r>
            <a:r>
              <a:rPr lang="en-US" altLang="ko-KR" sz="1400" b="1" dirty="0"/>
              <a:t>Improving the drag coefficient through streamlined design</a:t>
            </a:r>
            <a:endParaRPr lang="ko-KR" altLang="en-US" sz="1400" b="1" dirty="0"/>
          </a:p>
        </p:txBody>
      </p:sp>
      <p:pic>
        <p:nvPicPr>
          <p:cNvPr id="25" name="그림 24">
            <a:extLst>
              <a:ext uri="{FF2B5EF4-FFF2-40B4-BE49-F238E27FC236}">
                <a16:creationId xmlns:a16="http://schemas.microsoft.com/office/drawing/2014/main" id="{CE11AC43-F5C0-F1DF-34F4-8BA0D58EA506}"/>
              </a:ext>
            </a:extLst>
          </p:cNvPr>
          <p:cNvPicPr>
            <a:picLocks noChangeAspect="1"/>
          </p:cNvPicPr>
          <p:nvPr/>
        </p:nvPicPr>
        <p:blipFill>
          <a:blip r:embed="rId7"/>
          <a:stretch>
            <a:fillRect/>
          </a:stretch>
        </p:blipFill>
        <p:spPr>
          <a:xfrm>
            <a:off x="7857554" y="4657555"/>
            <a:ext cx="2965078" cy="2076277"/>
          </a:xfrm>
          <a:prstGeom prst="rect">
            <a:avLst/>
          </a:prstGeom>
        </p:spPr>
      </p:pic>
    </p:spTree>
    <p:extLst>
      <p:ext uri="{BB962C8B-B14F-4D97-AF65-F5344CB8AC3E}">
        <p14:creationId xmlns:p14="http://schemas.microsoft.com/office/powerpoint/2010/main" val="2331877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6571CB-4E78-C9F2-52CE-EECF7B0AAE02}"/>
              </a:ext>
            </a:extLst>
          </p:cNvPr>
          <p:cNvSpPr>
            <a:spLocks noGrp="1"/>
          </p:cNvSpPr>
          <p:nvPr>
            <p:ph type="title"/>
          </p:nvPr>
        </p:nvSpPr>
        <p:spPr>
          <a:xfrm>
            <a:off x="74720" y="649211"/>
            <a:ext cx="12215327" cy="582126"/>
          </a:xfrm>
        </p:spPr>
        <p:txBody>
          <a:bodyPr>
            <a:normAutofit fontScale="90000"/>
          </a:bodyPr>
          <a:lstStyle/>
          <a:p>
            <a:r>
              <a:rPr lang="en-US" altLang="ko-KR" dirty="0"/>
              <a:t>II.</a:t>
            </a:r>
            <a:r>
              <a:rPr lang="ko-KR" altLang="en-US" dirty="0"/>
              <a:t> </a:t>
            </a:r>
            <a:r>
              <a:rPr lang="en-US" altLang="ko-KR" dirty="0"/>
              <a:t>Vehicle analysis and modeling – Model</a:t>
            </a:r>
            <a:r>
              <a:rPr lang="ko-KR" altLang="en-US" dirty="0"/>
              <a:t> </a:t>
            </a:r>
            <a:r>
              <a:rPr lang="en-US" altLang="ko-KR" dirty="0"/>
              <a:t>Comparison</a:t>
            </a:r>
            <a:endParaRPr lang="ko-KR" altLang="en-US" dirty="0"/>
          </a:p>
        </p:txBody>
      </p:sp>
      <p:pic>
        <p:nvPicPr>
          <p:cNvPr id="3" name="그림 2" descr="바퀴, 타이어, 자동차 부품, 장난감 차이(가) 표시된 사진&#10;&#10;자동 생성된 설명">
            <a:extLst>
              <a:ext uri="{FF2B5EF4-FFF2-40B4-BE49-F238E27FC236}">
                <a16:creationId xmlns:a16="http://schemas.microsoft.com/office/drawing/2014/main" id="{007F47AE-9ACC-9439-6A5F-C22286257AAA}"/>
              </a:ext>
            </a:extLst>
          </p:cNvPr>
          <p:cNvPicPr>
            <a:picLocks noChangeAspect="1"/>
          </p:cNvPicPr>
          <p:nvPr/>
        </p:nvPicPr>
        <p:blipFill>
          <a:blip r:embed="rId3"/>
          <a:stretch>
            <a:fillRect/>
          </a:stretch>
        </p:blipFill>
        <p:spPr>
          <a:xfrm>
            <a:off x="1371191" y="1550624"/>
            <a:ext cx="4648204" cy="3048270"/>
          </a:xfrm>
          <a:prstGeom prst="rect">
            <a:avLst/>
          </a:prstGeom>
        </p:spPr>
      </p:pic>
      <p:pic>
        <p:nvPicPr>
          <p:cNvPr id="4" name="그림 3">
            <a:extLst>
              <a:ext uri="{FF2B5EF4-FFF2-40B4-BE49-F238E27FC236}">
                <a16:creationId xmlns:a16="http://schemas.microsoft.com/office/drawing/2014/main" id="{05B7AA4A-A81D-C366-05B0-BC71D85E8CD9}"/>
              </a:ext>
            </a:extLst>
          </p:cNvPr>
          <p:cNvPicPr>
            <a:picLocks noChangeAspect="1"/>
          </p:cNvPicPr>
          <p:nvPr/>
        </p:nvPicPr>
        <p:blipFill>
          <a:blip r:embed="rId4"/>
          <a:stretch>
            <a:fillRect/>
          </a:stretch>
        </p:blipFill>
        <p:spPr>
          <a:xfrm>
            <a:off x="6513524" y="1550624"/>
            <a:ext cx="3775075" cy="1049655"/>
          </a:xfrm>
          <a:prstGeom prst="rect">
            <a:avLst/>
          </a:prstGeom>
        </p:spPr>
      </p:pic>
      <p:pic>
        <p:nvPicPr>
          <p:cNvPr id="5" name="그림 4">
            <a:extLst>
              <a:ext uri="{FF2B5EF4-FFF2-40B4-BE49-F238E27FC236}">
                <a16:creationId xmlns:a16="http://schemas.microsoft.com/office/drawing/2014/main" id="{90E37502-AC9F-FA2F-9CC6-33C6D7FF61BE}"/>
              </a:ext>
            </a:extLst>
          </p:cNvPr>
          <p:cNvPicPr>
            <a:picLocks noChangeAspect="1"/>
          </p:cNvPicPr>
          <p:nvPr/>
        </p:nvPicPr>
        <p:blipFill>
          <a:blip r:embed="rId5"/>
          <a:stretch>
            <a:fillRect/>
          </a:stretch>
        </p:blipFill>
        <p:spPr>
          <a:xfrm>
            <a:off x="6115529" y="2738074"/>
            <a:ext cx="4299585" cy="1981200"/>
          </a:xfrm>
          <a:prstGeom prst="rect">
            <a:avLst/>
          </a:prstGeom>
        </p:spPr>
      </p:pic>
      <p:pic>
        <p:nvPicPr>
          <p:cNvPr id="8" name="그림 7">
            <a:extLst>
              <a:ext uri="{FF2B5EF4-FFF2-40B4-BE49-F238E27FC236}">
                <a16:creationId xmlns:a16="http://schemas.microsoft.com/office/drawing/2014/main" id="{0B45FB7A-7C93-8D1D-B47D-89BA9F4BC4D7}"/>
              </a:ext>
            </a:extLst>
          </p:cNvPr>
          <p:cNvPicPr>
            <a:picLocks noChangeAspect="1"/>
          </p:cNvPicPr>
          <p:nvPr/>
        </p:nvPicPr>
        <p:blipFill>
          <a:blip r:embed="rId6"/>
          <a:stretch>
            <a:fillRect/>
          </a:stretch>
        </p:blipFill>
        <p:spPr>
          <a:xfrm>
            <a:off x="3248885" y="5307376"/>
            <a:ext cx="5733288" cy="387096"/>
          </a:xfrm>
          <a:prstGeom prst="rect">
            <a:avLst/>
          </a:prstGeom>
        </p:spPr>
      </p:pic>
      <p:sp>
        <p:nvSpPr>
          <p:cNvPr id="9" name="TextBox 8">
            <a:extLst>
              <a:ext uri="{FF2B5EF4-FFF2-40B4-BE49-F238E27FC236}">
                <a16:creationId xmlns:a16="http://schemas.microsoft.com/office/drawing/2014/main" id="{6C0F8ECB-9176-5D9E-CDDB-FA2DDB157093}"/>
              </a:ext>
            </a:extLst>
          </p:cNvPr>
          <p:cNvSpPr txBox="1"/>
          <p:nvPr/>
        </p:nvSpPr>
        <p:spPr>
          <a:xfrm>
            <a:off x="6675215" y="4676136"/>
            <a:ext cx="800100" cy="276999"/>
          </a:xfrm>
          <a:prstGeom prst="rect">
            <a:avLst/>
          </a:prstGeom>
          <a:noFill/>
        </p:spPr>
        <p:txBody>
          <a:bodyPr wrap="square" rtlCol="0">
            <a:spAutoFit/>
          </a:bodyPr>
          <a:lstStyle/>
          <a:p>
            <a:r>
              <a:rPr lang="en-US" altLang="ko-KR" sz="1200" b="1" dirty="0"/>
              <a:t>Original</a:t>
            </a:r>
            <a:endParaRPr lang="ko-KR" altLang="en-US" sz="1200" b="1" dirty="0"/>
          </a:p>
        </p:txBody>
      </p:sp>
      <p:sp>
        <p:nvSpPr>
          <p:cNvPr id="10" name="TextBox 9">
            <a:extLst>
              <a:ext uri="{FF2B5EF4-FFF2-40B4-BE49-F238E27FC236}">
                <a16:creationId xmlns:a16="http://schemas.microsoft.com/office/drawing/2014/main" id="{195BC215-9C8C-150D-065B-8DF8ABF72DF7}"/>
              </a:ext>
            </a:extLst>
          </p:cNvPr>
          <p:cNvSpPr txBox="1"/>
          <p:nvPr/>
        </p:nvSpPr>
        <p:spPr>
          <a:xfrm>
            <a:off x="8035001" y="4718569"/>
            <a:ext cx="1115393" cy="276999"/>
          </a:xfrm>
          <a:prstGeom prst="rect">
            <a:avLst/>
          </a:prstGeom>
          <a:noFill/>
        </p:spPr>
        <p:txBody>
          <a:bodyPr wrap="square" rtlCol="0">
            <a:spAutoFit/>
          </a:bodyPr>
          <a:lstStyle/>
          <a:p>
            <a:r>
              <a:rPr lang="en-US" altLang="ko-KR" sz="1200" b="1" dirty="0"/>
              <a:t>Advanced 1</a:t>
            </a:r>
            <a:endParaRPr lang="ko-KR" altLang="en-US" sz="1200" b="1" dirty="0"/>
          </a:p>
        </p:txBody>
      </p:sp>
      <p:sp>
        <p:nvSpPr>
          <p:cNvPr id="11" name="TextBox 10">
            <a:extLst>
              <a:ext uri="{FF2B5EF4-FFF2-40B4-BE49-F238E27FC236}">
                <a16:creationId xmlns:a16="http://schemas.microsoft.com/office/drawing/2014/main" id="{F4DBCADE-A1B3-A1E3-0B51-13C6A0F1B5BD}"/>
              </a:ext>
            </a:extLst>
          </p:cNvPr>
          <p:cNvSpPr txBox="1"/>
          <p:nvPr/>
        </p:nvSpPr>
        <p:spPr>
          <a:xfrm>
            <a:off x="9374384" y="4718568"/>
            <a:ext cx="1115393" cy="276999"/>
          </a:xfrm>
          <a:prstGeom prst="rect">
            <a:avLst/>
          </a:prstGeom>
          <a:noFill/>
        </p:spPr>
        <p:txBody>
          <a:bodyPr wrap="square" rtlCol="0">
            <a:spAutoFit/>
          </a:bodyPr>
          <a:lstStyle/>
          <a:p>
            <a:r>
              <a:rPr lang="en-US" altLang="ko-KR" sz="1200" b="1" dirty="0"/>
              <a:t>Advanced 2</a:t>
            </a:r>
            <a:endParaRPr lang="ko-KR" altLang="en-US" sz="1200" b="1" dirty="0"/>
          </a:p>
        </p:txBody>
      </p:sp>
      <p:sp>
        <p:nvSpPr>
          <p:cNvPr id="12" name="직사각형 11">
            <a:extLst>
              <a:ext uri="{FF2B5EF4-FFF2-40B4-BE49-F238E27FC236}">
                <a16:creationId xmlns:a16="http://schemas.microsoft.com/office/drawing/2014/main" id="{AB45268D-587E-B919-6A48-EB2D69F28A92}"/>
              </a:ext>
            </a:extLst>
          </p:cNvPr>
          <p:cNvSpPr/>
          <p:nvPr/>
        </p:nvSpPr>
        <p:spPr>
          <a:xfrm>
            <a:off x="1626097" y="5954830"/>
            <a:ext cx="9084532" cy="58212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8584882E-EC68-F9DF-7AA8-7082D9B257AC}"/>
              </a:ext>
            </a:extLst>
          </p:cNvPr>
          <p:cNvSpPr txBox="1"/>
          <p:nvPr/>
        </p:nvSpPr>
        <p:spPr>
          <a:xfrm>
            <a:off x="1626095" y="6050369"/>
            <a:ext cx="9231605" cy="400110"/>
          </a:xfrm>
          <a:prstGeom prst="rect">
            <a:avLst/>
          </a:prstGeom>
          <a:noFill/>
        </p:spPr>
        <p:txBody>
          <a:bodyPr wrap="square" rtlCol="0">
            <a:spAutoFit/>
          </a:bodyPr>
          <a:lstStyle/>
          <a:p>
            <a:r>
              <a:rPr lang="en-US" altLang="ko-KR" sz="2000" b="1" dirty="0">
                <a:sym typeface="Wingdings" panose="05000000000000000000" pitchFamily="2" charset="2"/>
              </a:rPr>
              <a:t></a:t>
            </a:r>
            <a:r>
              <a:rPr lang="en-US" altLang="ko-KR" sz="2000" b="1" dirty="0"/>
              <a:t> Reduction of frontal projected area, overall streamlined vehicle design</a:t>
            </a:r>
          </a:p>
        </p:txBody>
      </p:sp>
    </p:spTree>
    <p:extLst>
      <p:ext uri="{BB962C8B-B14F-4D97-AF65-F5344CB8AC3E}">
        <p14:creationId xmlns:p14="http://schemas.microsoft.com/office/powerpoint/2010/main" val="643746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5441D1-3162-2E12-1C8D-BA94C95E6D49}"/>
              </a:ext>
            </a:extLst>
          </p:cNvPr>
          <p:cNvSpPr>
            <a:spLocks noGrp="1"/>
          </p:cNvSpPr>
          <p:nvPr>
            <p:ph type="title"/>
          </p:nvPr>
        </p:nvSpPr>
        <p:spPr>
          <a:xfrm>
            <a:off x="74721" y="649211"/>
            <a:ext cx="9548859" cy="582126"/>
          </a:xfrm>
        </p:spPr>
        <p:txBody>
          <a:bodyPr>
            <a:normAutofit fontScale="90000"/>
          </a:bodyPr>
          <a:lstStyle/>
          <a:p>
            <a:r>
              <a:rPr lang="en-US" altLang="ko-KR" dirty="0"/>
              <a:t>III.</a:t>
            </a:r>
            <a:r>
              <a:rPr lang="ko-KR" altLang="en-US" dirty="0"/>
              <a:t> </a:t>
            </a:r>
            <a:r>
              <a:rPr lang="en-US" altLang="ko-KR" dirty="0"/>
              <a:t>CFD</a:t>
            </a:r>
            <a:r>
              <a:rPr lang="ko-KR" altLang="en-US" dirty="0"/>
              <a:t> </a:t>
            </a:r>
            <a:r>
              <a:rPr lang="en-US" altLang="ko-KR" dirty="0"/>
              <a:t>Simulation</a:t>
            </a:r>
            <a:r>
              <a:rPr lang="ko-KR" altLang="en-US" dirty="0"/>
              <a:t> </a:t>
            </a:r>
            <a:r>
              <a:rPr lang="en-US" altLang="ko-KR" dirty="0"/>
              <a:t>– Mesh Condition</a:t>
            </a:r>
            <a:endParaRPr lang="ko-KR" altLang="en-US" dirty="0"/>
          </a:p>
        </p:txBody>
      </p:sp>
      <p:pic>
        <p:nvPicPr>
          <p:cNvPr id="3" name="그림 2">
            <a:extLst>
              <a:ext uri="{FF2B5EF4-FFF2-40B4-BE49-F238E27FC236}">
                <a16:creationId xmlns:a16="http://schemas.microsoft.com/office/drawing/2014/main" id="{5059A7A7-A040-AD02-9915-6CECA7CE342B}"/>
              </a:ext>
            </a:extLst>
          </p:cNvPr>
          <p:cNvPicPr>
            <a:picLocks noChangeAspect="1"/>
          </p:cNvPicPr>
          <p:nvPr/>
        </p:nvPicPr>
        <p:blipFill>
          <a:blip r:embed="rId3"/>
          <a:stretch>
            <a:fillRect/>
          </a:stretch>
        </p:blipFill>
        <p:spPr>
          <a:xfrm>
            <a:off x="3221736" y="1537940"/>
            <a:ext cx="5748528" cy="2007108"/>
          </a:xfrm>
          <a:prstGeom prst="rect">
            <a:avLst/>
          </a:prstGeom>
        </p:spPr>
      </p:pic>
      <p:pic>
        <p:nvPicPr>
          <p:cNvPr id="4" name="그림 3" descr="스크린샷, 텍스트, 컴퓨터, 직사각형이(가) 표시된 사진&#10;&#10;자동 생성된 설명">
            <a:extLst>
              <a:ext uri="{FF2B5EF4-FFF2-40B4-BE49-F238E27FC236}">
                <a16:creationId xmlns:a16="http://schemas.microsoft.com/office/drawing/2014/main" id="{08CB1004-4631-C0E0-AF8D-FE649CE2DA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096" t="28417" r="13661" b="15646"/>
          <a:stretch/>
        </p:blipFill>
        <p:spPr>
          <a:xfrm>
            <a:off x="620058" y="3746754"/>
            <a:ext cx="4859619" cy="1736346"/>
          </a:xfrm>
          <a:prstGeom prst="rect">
            <a:avLst/>
          </a:prstGeom>
        </p:spPr>
      </p:pic>
      <p:pic>
        <p:nvPicPr>
          <p:cNvPr id="5" name="그림 4" descr="스크린샷, 그래픽 소프트웨어, 멀티미디어 소프트웨어이(가) 표시된 사진&#10;&#10;자동 생성된 설명">
            <a:extLst>
              <a:ext uri="{FF2B5EF4-FFF2-40B4-BE49-F238E27FC236}">
                <a16:creationId xmlns:a16="http://schemas.microsoft.com/office/drawing/2014/main" id="{D4BA2B1E-D31F-251D-6432-0CE093BE4A6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337" t="17454" r="11944" b="19211"/>
          <a:stretch/>
        </p:blipFill>
        <p:spPr>
          <a:xfrm>
            <a:off x="6527175" y="3642378"/>
            <a:ext cx="4886177" cy="1840722"/>
          </a:xfrm>
          <a:prstGeom prst="rect">
            <a:avLst/>
          </a:prstGeom>
        </p:spPr>
      </p:pic>
      <p:sp>
        <p:nvSpPr>
          <p:cNvPr id="6" name="TextBox 5">
            <a:extLst>
              <a:ext uri="{FF2B5EF4-FFF2-40B4-BE49-F238E27FC236}">
                <a16:creationId xmlns:a16="http://schemas.microsoft.com/office/drawing/2014/main" id="{4F352D02-9876-5082-7A3E-749D3AD2067C}"/>
              </a:ext>
            </a:extLst>
          </p:cNvPr>
          <p:cNvSpPr txBox="1"/>
          <p:nvPr/>
        </p:nvSpPr>
        <p:spPr>
          <a:xfrm>
            <a:off x="1331259" y="5607424"/>
            <a:ext cx="3630706" cy="369332"/>
          </a:xfrm>
          <a:prstGeom prst="rect">
            <a:avLst/>
          </a:prstGeom>
          <a:noFill/>
        </p:spPr>
        <p:txBody>
          <a:bodyPr wrap="square" rtlCol="0">
            <a:spAutoFit/>
          </a:bodyPr>
          <a:lstStyle/>
          <a:p>
            <a:pPr algn="ctr"/>
            <a:r>
              <a:rPr lang="en-US" altLang="ko-KR" b="1" dirty="0"/>
              <a:t>Surface Mesh</a:t>
            </a:r>
            <a:endParaRPr lang="ko-KR" altLang="en-US" b="1" dirty="0"/>
          </a:p>
        </p:txBody>
      </p:sp>
      <p:sp>
        <p:nvSpPr>
          <p:cNvPr id="7" name="TextBox 6">
            <a:extLst>
              <a:ext uri="{FF2B5EF4-FFF2-40B4-BE49-F238E27FC236}">
                <a16:creationId xmlns:a16="http://schemas.microsoft.com/office/drawing/2014/main" id="{2A122C58-B050-9DE9-BEEC-4FE9EB46F520}"/>
              </a:ext>
            </a:extLst>
          </p:cNvPr>
          <p:cNvSpPr txBox="1"/>
          <p:nvPr/>
        </p:nvSpPr>
        <p:spPr>
          <a:xfrm>
            <a:off x="7230037" y="5580430"/>
            <a:ext cx="3630706" cy="369332"/>
          </a:xfrm>
          <a:prstGeom prst="rect">
            <a:avLst/>
          </a:prstGeom>
          <a:noFill/>
        </p:spPr>
        <p:txBody>
          <a:bodyPr wrap="square" rtlCol="0">
            <a:spAutoFit/>
          </a:bodyPr>
          <a:lstStyle/>
          <a:p>
            <a:pPr algn="ctr"/>
            <a:r>
              <a:rPr lang="en-US" altLang="ko-KR" b="1" dirty="0"/>
              <a:t>Volume Mesh</a:t>
            </a:r>
            <a:endParaRPr lang="ko-KR" altLang="en-US" b="1" dirty="0"/>
          </a:p>
        </p:txBody>
      </p:sp>
      <p:sp>
        <p:nvSpPr>
          <p:cNvPr id="9" name="직사각형 8">
            <a:extLst>
              <a:ext uri="{FF2B5EF4-FFF2-40B4-BE49-F238E27FC236}">
                <a16:creationId xmlns:a16="http://schemas.microsoft.com/office/drawing/2014/main" id="{7C87869B-78DB-7F8F-F5BD-CA7C94960F33}"/>
              </a:ext>
            </a:extLst>
          </p:cNvPr>
          <p:cNvSpPr/>
          <p:nvPr/>
        </p:nvSpPr>
        <p:spPr>
          <a:xfrm>
            <a:off x="4752962" y="6101080"/>
            <a:ext cx="2427956" cy="58212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78486D6D-AA6C-F4FC-46E2-B9D7EA77A662}"/>
              </a:ext>
            </a:extLst>
          </p:cNvPr>
          <p:cNvSpPr txBox="1"/>
          <p:nvPr/>
        </p:nvSpPr>
        <p:spPr>
          <a:xfrm>
            <a:off x="4752961" y="6196619"/>
            <a:ext cx="2593883" cy="400110"/>
          </a:xfrm>
          <a:prstGeom prst="rect">
            <a:avLst/>
          </a:prstGeom>
          <a:noFill/>
        </p:spPr>
        <p:txBody>
          <a:bodyPr wrap="square" rtlCol="0">
            <a:spAutoFit/>
          </a:bodyPr>
          <a:lstStyle/>
          <a:p>
            <a:r>
              <a:rPr lang="en-US" altLang="ko-KR" sz="2000" b="1" dirty="0">
                <a:sym typeface="Wingdings" panose="05000000000000000000" pitchFamily="2" charset="2"/>
              </a:rPr>
              <a:t> 2,580,000 Cells</a:t>
            </a:r>
            <a:endParaRPr lang="en-US" altLang="ko-KR" sz="2000" b="1" dirty="0"/>
          </a:p>
        </p:txBody>
      </p:sp>
    </p:spTree>
    <p:extLst>
      <p:ext uri="{BB962C8B-B14F-4D97-AF65-F5344CB8AC3E}">
        <p14:creationId xmlns:p14="http://schemas.microsoft.com/office/powerpoint/2010/main" val="411499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4D5717-E942-3752-5161-2B1AAE6EFBC8}"/>
              </a:ext>
            </a:extLst>
          </p:cNvPr>
          <p:cNvSpPr>
            <a:spLocks noGrp="1"/>
          </p:cNvSpPr>
          <p:nvPr>
            <p:ph type="title"/>
          </p:nvPr>
        </p:nvSpPr>
        <p:spPr>
          <a:xfrm>
            <a:off x="74721" y="649211"/>
            <a:ext cx="11261150" cy="582126"/>
          </a:xfrm>
        </p:spPr>
        <p:txBody>
          <a:bodyPr>
            <a:normAutofit fontScale="90000"/>
          </a:bodyPr>
          <a:lstStyle/>
          <a:p>
            <a:r>
              <a:rPr lang="en-US" altLang="ko-KR" dirty="0"/>
              <a:t>III.</a:t>
            </a:r>
            <a:r>
              <a:rPr lang="ko-KR" altLang="en-US" dirty="0"/>
              <a:t> </a:t>
            </a:r>
            <a:r>
              <a:rPr lang="en-US" altLang="ko-KR" dirty="0"/>
              <a:t>CFD</a:t>
            </a:r>
            <a:r>
              <a:rPr lang="ko-KR" altLang="en-US" dirty="0"/>
              <a:t> </a:t>
            </a:r>
            <a:r>
              <a:rPr lang="en-US" altLang="ko-KR" dirty="0"/>
              <a:t>Simulation</a:t>
            </a:r>
            <a:r>
              <a:rPr lang="ko-KR" altLang="en-US" dirty="0"/>
              <a:t> </a:t>
            </a:r>
            <a:r>
              <a:rPr lang="en-US" altLang="ko-KR" dirty="0"/>
              <a:t>– Mesh Quality &amp; Convergence</a:t>
            </a:r>
            <a:endParaRPr lang="ko-KR" altLang="en-US" dirty="0"/>
          </a:p>
        </p:txBody>
      </p:sp>
      <p:grpSp>
        <p:nvGrpSpPr>
          <p:cNvPr id="7" name="그룹 6">
            <a:extLst>
              <a:ext uri="{FF2B5EF4-FFF2-40B4-BE49-F238E27FC236}">
                <a16:creationId xmlns:a16="http://schemas.microsoft.com/office/drawing/2014/main" id="{89B596B3-CAA2-EFC6-47C9-52AF046E8EBD}"/>
              </a:ext>
            </a:extLst>
          </p:cNvPr>
          <p:cNvGrpSpPr/>
          <p:nvPr/>
        </p:nvGrpSpPr>
        <p:grpSpPr>
          <a:xfrm>
            <a:off x="364490" y="1557408"/>
            <a:ext cx="5731510" cy="4255107"/>
            <a:chOff x="364490" y="1557408"/>
            <a:chExt cx="6394426" cy="4836047"/>
          </a:xfrm>
        </p:grpSpPr>
        <p:pic>
          <p:nvPicPr>
            <p:cNvPr id="3" name="그림 2" descr="텍스트, 라인, 그래프, 스크린샷이(가) 표시된 사진&#10;&#10;자동 생성된 설명">
              <a:extLst>
                <a:ext uri="{FF2B5EF4-FFF2-40B4-BE49-F238E27FC236}">
                  <a16:creationId xmlns:a16="http://schemas.microsoft.com/office/drawing/2014/main" id="{4E62F423-D7DC-B060-63F3-1FB3657F0A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490" y="1557408"/>
              <a:ext cx="6394426" cy="1750568"/>
            </a:xfrm>
            <a:prstGeom prst="rect">
              <a:avLst/>
            </a:prstGeom>
          </p:spPr>
        </p:pic>
        <p:pic>
          <p:nvPicPr>
            <p:cNvPr id="4" name="그림 3" descr="텍스트, 라인, 그래프, 스크린샷이(가) 표시된 사진&#10;&#10;자동 생성된 설명">
              <a:extLst>
                <a:ext uri="{FF2B5EF4-FFF2-40B4-BE49-F238E27FC236}">
                  <a16:creationId xmlns:a16="http://schemas.microsoft.com/office/drawing/2014/main" id="{F1852D31-3D99-70AA-399D-6B810FFE07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490" y="4007699"/>
              <a:ext cx="6380202" cy="1821602"/>
            </a:xfrm>
            <a:prstGeom prst="rect">
              <a:avLst/>
            </a:prstGeom>
          </p:spPr>
        </p:pic>
        <p:sp>
          <p:nvSpPr>
            <p:cNvPr id="5" name="TextBox 4">
              <a:extLst>
                <a:ext uri="{FF2B5EF4-FFF2-40B4-BE49-F238E27FC236}">
                  <a16:creationId xmlns:a16="http://schemas.microsoft.com/office/drawing/2014/main" id="{441E8C37-215A-2C60-1B71-F821ABE6888A}"/>
                </a:ext>
              </a:extLst>
            </p:cNvPr>
            <p:cNvSpPr txBox="1"/>
            <p:nvPr/>
          </p:nvSpPr>
          <p:spPr>
            <a:xfrm>
              <a:off x="1855694" y="3429000"/>
              <a:ext cx="3630706" cy="369332"/>
            </a:xfrm>
            <a:prstGeom prst="rect">
              <a:avLst/>
            </a:prstGeom>
            <a:noFill/>
          </p:spPr>
          <p:txBody>
            <a:bodyPr wrap="square" rtlCol="0">
              <a:spAutoFit/>
            </a:bodyPr>
            <a:lstStyle/>
            <a:p>
              <a:pPr algn="ctr"/>
              <a:r>
                <a:rPr lang="en-US" altLang="ko-KR" b="1" dirty="0"/>
                <a:t>Skewness Quality</a:t>
              </a:r>
              <a:endParaRPr lang="ko-KR" altLang="en-US" b="1" dirty="0"/>
            </a:p>
          </p:txBody>
        </p:sp>
        <p:sp>
          <p:nvSpPr>
            <p:cNvPr id="6" name="TextBox 5">
              <a:extLst>
                <a:ext uri="{FF2B5EF4-FFF2-40B4-BE49-F238E27FC236}">
                  <a16:creationId xmlns:a16="http://schemas.microsoft.com/office/drawing/2014/main" id="{6D3ACC78-2CCA-43F2-DBBE-6F10EC542286}"/>
                </a:ext>
              </a:extLst>
            </p:cNvPr>
            <p:cNvSpPr txBox="1"/>
            <p:nvPr/>
          </p:nvSpPr>
          <p:spPr>
            <a:xfrm>
              <a:off x="1855694" y="6024123"/>
              <a:ext cx="3630706" cy="369332"/>
            </a:xfrm>
            <a:prstGeom prst="rect">
              <a:avLst/>
            </a:prstGeom>
            <a:noFill/>
          </p:spPr>
          <p:txBody>
            <a:bodyPr wrap="square" rtlCol="0">
              <a:spAutoFit/>
            </a:bodyPr>
            <a:lstStyle/>
            <a:p>
              <a:pPr algn="ctr"/>
              <a:r>
                <a:rPr lang="en-US" altLang="ko-KR" b="1" dirty="0"/>
                <a:t>Orthogonal Quality</a:t>
              </a:r>
              <a:endParaRPr lang="ko-KR" altLang="en-US" b="1" dirty="0"/>
            </a:p>
          </p:txBody>
        </p:sp>
      </p:grpSp>
      <p:pic>
        <p:nvPicPr>
          <p:cNvPr id="8" name="그림 7">
            <a:extLst>
              <a:ext uri="{FF2B5EF4-FFF2-40B4-BE49-F238E27FC236}">
                <a16:creationId xmlns:a16="http://schemas.microsoft.com/office/drawing/2014/main" id="{86A4C95B-44AA-2218-7DF4-D3DA99CFCE55}"/>
              </a:ext>
            </a:extLst>
          </p:cNvPr>
          <p:cNvPicPr>
            <a:picLocks noChangeAspect="1"/>
          </p:cNvPicPr>
          <p:nvPr/>
        </p:nvPicPr>
        <p:blipFill>
          <a:blip r:embed="rId5"/>
          <a:stretch>
            <a:fillRect/>
          </a:stretch>
        </p:blipFill>
        <p:spPr>
          <a:xfrm>
            <a:off x="7436438" y="1557408"/>
            <a:ext cx="4128032" cy="3096024"/>
          </a:xfrm>
          <a:prstGeom prst="rect">
            <a:avLst/>
          </a:prstGeom>
        </p:spPr>
      </p:pic>
      <p:sp>
        <p:nvSpPr>
          <p:cNvPr id="10" name="TextBox 9">
            <a:extLst>
              <a:ext uri="{FF2B5EF4-FFF2-40B4-BE49-F238E27FC236}">
                <a16:creationId xmlns:a16="http://schemas.microsoft.com/office/drawing/2014/main" id="{2BF8C9BD-1255-C11D-3367-05A41A1609B1}"/>
              </a:ext>
            </a:extLst>
          </p:cNvPr>
          <p:cNvSpPr txBox="1"/>
          <p:nvPr/>
        </p:nvSpPr>
        <p:spPr>
          <a:xfrm>
            <a:off x="7873300" y="4612748"/>
            <a:ext cx="3254307" cy="369332"/>
          </a:xfrm>
          <a:prstGeom prst="rect">
            <a:avLst/>
          </a:prstGeom>
          <a:noFill/>
        </p:spPr>
        <p:txBody>
          <a:bodyPr wrap="square" rtlCol="0">
            <a:spAutoFit/>
          </a:bodyPr>
          <a:lstStyle/>
          <a:p>
            <a:pPr algn="ctr"/>
            <a:r>
              <a:rPr lang="en-US" altLang="ko-KR" b="1" dirty="0"/>
              <a:t>Mesh Convergence</a:t>
            </a:r>
            <a:endParaRPr lang="ko-KR" altLang="en-US" b="1" dirty="0"/>
          </a:p>
        </p:txBody>
      </p:sp>
      <p:sp>
        <p:nvSpPr>
          <p:cNvPr id="11" name="직사각형 10">
            <a:extLst>
              <a:ext uri="{FF2B5EF4-FFF2-40B4-BE49-F238E27FC236}">
                <a16:creationId xmlns:a16="http://schemas.microsoft.com/office/drawing/2014/main" id="{745D7B07-0723-B518-F5A6-7F67E5954A8B}"/>
              </a:ext>
            </a:extLst>
          </p:cNvPr>
          <p:cNvSpPr/>
          <p:nvPr/>
        </p:nvSpPr>
        <p:spPr>
          <a:xfrm>
            <a:off x="8455323" y="5487550"/>
            <a:ext cx="2427956" cy="58212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C32EF184-E54A-A588-2C15-F0A3D5B45A92}"/>
              </a:ext>
            </a:extLst>
          </p:cNvPr>
          <p:cNvSpPr txBox="1"/>
          <p:nvPr/>
        </p:nvSpPr>
        <p:spPr>
          <a:xfrm>
            <a:off x="8455322" y="5583089"/>
            <a:ext cx="2593883" cy="400110"/>
          </a:xfrm>
          <a:prstGeom prst="rect">
            <a:avLst/>
          </a:prstGeom>
          <a:noFill/>
        </p:spPr>
        <p:txBody>
          <a:bodyPr wrap="square" rtlCol="0">
            <a:spAutoFit/>
          </a:bodyPr>
          <a:lstStyle/>
          <a:p>
            <a:r>
              <a:rPr lang="en-US" altLang="ko-KR" sz="2000" b="1" dirty="0">
                <a:sym typeface="Wingdings" panose="05000000000000000000" pitchFamily="2" charset="2"/>
              </a:rPr>
              <a:t> 1.3% Difference</a:t>
            </a:r>
            <a:endParaRPr lang="en-US" altLang="ko-KR" sz="2000" b="1" dirty="0"/>
          </a:p>
        </p:txBody>
      </p:sp>
    </p:spTree>
    <p:extLst>
      <p:ext uri="{BB962C8B-B14F-4D97-AF65-F5344CB8AC3E}">
        <p14:creationId xmlns:p14="http://schemas.microsoft.com/office/powerpoint/2010/main" val="269690525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20314</TotalTime>
  <Words>3200</Words>
  <Application>Microsoft Office PowerPoint</Application>
  <PresentationFormat>와이드스크린</PresentationFormat>
  <Paragraphs>164</Paragraphs>
  <Slides>16</Slides>
  <Notes>15</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16</vt:i4>
      </vt:variant>
    </vt:vector>
  </HeadingPairs>
  <TitlesOfParts>
    <vt:vector size="24" baseType="lpstr">
      <vt:lpstr>굴림</vt:lpstr>
      <vt:lpstr>맑은 고딕</vt:lpstr>
      <vt:lpstr>한양신명조</vt:lpstr>
      <vt:lpstr>Arial</vt:lpstr>
      <vt:lpstr>Cambria Math</vt:lpstr>
      <vt:lpstr>Times New Roman</vt:lpstr>
      <vt:lpstr>Wingdings</vt:lpstr>
      <vt:lpstr>Office 테마</vt:lpstr>
      <vt:lpstr>Optimal Design for Improving Drag and Cooling Performance of KSAE E-Mobility                through CFD Analysis</vt:lpstr>
      <vt:lpstr>Contents</vt:lpstr>
      <vt:lpstr>I. Research Object</vt:lpstr>
      <vt:lpstr>II. Vehicle analysis and modeling – Existing model</vt:lpstr>
      <vt:lpstr>II. Vehicle analysis and modeling – Advanced 1</vt:lpstr>
      <vt:lpstr>II. Vehicle analysis and modeling – Advanced 2</vt:lpstr>
      <vt:lpstr>II. Vehicle analysis and modeling – Model Comparison</vt:lpstr>
      <vt:lpstr>III. CFD Simulation – Mesh Condition</vt:lpstr>
      <vt:lpstr>III. CFD Simulation – Mesh Quality &amp; Convergence</vt:lpstr>
      <vt:lpstr>III. CFD Simulation – Boundary Conditions and Turbulence Model</vt:lpstr>
      <vt:lpstr>III. CFD Solution – Drag Performance</vt:lpstr>
      <vt:lpstr>III. CFD Solution – Cooling Performance</vt:lpstr>
      <vt:lpstr>IV. Wind Tunnel Experiment - Settings</vt:lpstr>
      <vt:lpstr>IV. Wind Tunnel Experiment - Result</vt:lpstr>
      <vt:lpstr>V. 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Aerodynamic Design and Analysis of KSAE Car</dc:title>
  <dc:creator>견힐 안</dc:creator>
  <cp:lastModifiedBy>안견힐/21900416</cp:lastModifiedBy>
  <cp:revision>70</cp:revision>
  <dcterms:created xsi:type="dcterms:W3CDTF">2024-03-12T07:16:56Z</dcterms:created>
  <dcterms:modified xsi:type="dcterms:W3CDTF">2024-06-26T13:26:24Z</dcterms:modified>
</cp:coreProperties>
</file>